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6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mayorga\Desktop\McFarland%202012-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mayorga\Desktop\McFarland%202012-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mmayorga\Desktop\McFarland%202012-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800"/>
            </a:pPr>
            <a:r>
              <a:rPr lang="en-US" sz="2800" baseline="0">
                <a:latin typeface="Goudy Old Style" pitchFamily="18" charset="0"/>
              </a:rPr>
              <a:t>Number of Participants: McFarland UC  Scholars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'Sheet5 (2)'!$I$22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2060"/>
            </a:solidFill>
          </c:spPr>
          <c:dLbls>
            <c:dLbl>
              <c:idx val="6"/>
              <c:layout>
                <c:manualLayout>
                  <c:x val="-5.3619295403053158E-3"/>
                  <c:y val="9.8280098280098763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>
                    <a:latin typeface="Goudy Old Style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'Sheet5 (2)'!$B$23:$B$27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'Sheet5 (2)'!$I$23:$I$27</c:f>
              <c:numCache>
                <c:formatCode>General</c:formatCode>
                <c:ptCount val="5"/>
                <c:pt idx="0">
                  <c:v>183</c:v>
                </c:pt>
                <c:pt idx="1">
                  <c:v>223</c:v>
                </c:pt>
                <c:pt idx="2">
                  <c:v>237</c:v>
                </c:pt>
                <c:pt idx="3">
                  <c:v>231</c:v>
                </c:pt>
                <c:pt idx="4">
                  <c:v>226</c:v>
                </c:pt>
              </c:numCache>
            </c:numRef>
          </c:val>
        </c:ser>
        <c:axId val="65375232"/>
        <c:axId val="65397504"/>
      </c:barChart>
      <c:catAx>
        <c:axId val="653752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400">
                <a:latin typeface="Goudy Old Style" pitchFamily="18" charset="0"/>
              </a:defRPr>
            </a:pPr>
            <a:endParaRPr lang="en-US"/>
          </a:p>
        </c:txPr>
        <c:crossAx val="65397504"/>
        <c:crosses val="autoZero"/>
        <c:auto val="1"/>
        <c:lblAlgn val="ctr"/>
        <c:lblOffset val="100"/>
      </c:catAx>
      <c:valAx>
        <c:axId val="653975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800">
                <a:latin typeface="Goudy Old Style" pitchFamily="18" charset="0"/>
              </a:defRPr>
            </a:pPr>
            <a:endParaRPr lang="en-US"/>
          </a:p>
        </c:txPr>
        <c:crossAx val="65375232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800"/>
            </a:pPr>
            <a:r>
              <a:rPr lang="en-US" sz="2800" baseline="0"/>
              <a:t>McFarland UC Scholars Graduates A-G Status </a:t>
            </a:r>
            <a:endParaRPr lang="en-US" sz="2800"/>
          </a:p>
        </c:rich>
      </c:tx>
      <c:layout/>
    </c:title>
    <c:plotArea>
      <c:layout/>
      <c:barChart>
        <c:barDir val="bar"/>
        <c:grouping val="stacked"/>
        <c:ser>
          <c:idx val="0"/>
          <c:order val="0"/>
          <c:tx>
            <c:strRef>
              <c:f>'Sheet5 (2)'!$H$57</c:f>
              <c:strCache>
                <c:ptCount val="1"/>
                <c:pt idx="0">
                  <c:v>Off-Track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</c:dLbls>
          <c:cat>
            <c:strRef>
              <c:f>'Sheet5 (2)'!$B$58:$B$60</c:f>
              <c:strCache>
                <c:ptCount val="3"/>
                <c:pt idx="0">
                  <c:v>Class of 2011 (34)</c:v>
                </c:pt>
                <c:pt idx="1">
                  <c:v>Class of 2012 (40)</c:v>
                </c:pt>
                <c:pt idx="2">
                  <c:v>Class of 2013 (38)</c:v>
                </c:pt>
              </c:strCache>
            </c:strRef>
          </c:cat>
          <c:val>
            <c:numRef>
              <c:f>'Sheet5 (2)'!$H$58:$H$60</c:f>
              <c:numCache>
                <c:formatCode>0%</c:formatCode>
                <c:ptCount val="3"/>
                <c:pt idx="0">
                  <c:v>3.4482758620689655E-2</c:v>
                </c:pt>
                <c:pt idx="1">
                  <c:v>0.17499999999999999</c:v>
                </c:pt>
                <c:pt idx="2">
                  <c:v>7.8947368421052627E-2</c:v>
                </c:pt>
              </c:numCache>
            </c:numRef>
          </c:val>
        </c:ser>
        <c:ser>
          <c:idx val="1"/>
          <c:order val="1"/>
          <c:tx>
            <c:strRef>
              <c:f>'Sheet5 (2)'!$I$57</c:f>
              <c:strCache>
                <c:ptCount val="1"/>
                <c:pt idx="0">
                  <c:v>Subject Boarderline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3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</c:dLbls>
          <c:cat>
            <c:strRef>
              <c:f>'Sheet5 (2)'!$B$58:$B$60</c:f>
              <c:strCache>
                <c:ptCount val="3"/>
                <c:pt idx="0">
                  <c:v>Class of 2011 (34)</c:v>
                </c:pt>
                <c:pt idx="1">
                  <c:v>Class of 2012 (40)</c:v>
                </c:pt>
                <c:pt idx="2">
                  <c:v>Class of 2013 (38)</c:v>
                </c:pt>
              </c:strCache>
            </c:strRef>
          </c:cat>
          <c:val>
            <c:numRef>
              <c:f>'Sheet5 (2)'!$I$58:$I$60</c:f>
              <c:numCache>
                <c:formatCode>0%</c:formatCode>
                <c:ptCount val="3"/>
                <c:pt idx="0">
                  <c:v>0.13793103448275862</c:v>
                </c:pt>
                <c:pt idx="1">
                  <c:v>0.3</c:v>
                </c:pt>
                <c:pt idx="2">
                  <c:v>0.18421052631578946</c:v>
                </c:pt>
              </c:numCache>
            </c:numRef>
          </c:val>
        </c:ser>
        <c:ser>
          <c:idx val="2"/>
          <c:order val="2"/>
          <c:tx>
            <c:strRef>
              <c:f>'Sheet5 (2)'!$J$57</c:f>
              <c:strCache>
                <c:ptCount val="1"/>
                <c:pt idx="0">
                  <c:v>On Track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5"/>
              <c:delete val="1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</c:dLbls>
          <c:cat>
            <c:strRef>
              <c:f>'Sheet5 (2)'!$B$58:$B$60</c:f>
              <c:strCache>
                <c:ptCount val="3"/>
                <c:pt idx="0">
                  <c:v>Class of 2011 (34)</c:v>
                </c:pt>
                <c:pt idx="1">
                  <c:v>Class of 2012 (40)</c:v>
                </c:pt>
                <c:pt idx="2">
                  <c:v>Class of 2013 (38)</c:v>
                </c:pt>
              </c:strCache>
            </c:strRef>
          </c:cat>
          <c:val>
            <c:numRef>
              <c:f>'Sheet5 (2)'!$J$58:$J$60</c:f>
              <c:numCache>
                <c:formatCode>0%</c:formatCode>
                <c:ptCount val="3"/>
                <c:pt idx="0">
                  <c:v>0.82758620689655171</c:v>
                </c:pt>
                <c:pt idx="1">
                  <c:v>0.52500000000000002</c:v>
                </c:pt>
                <c:pt idx="2">
                  <c:v>0.73684210526315785</c:v>
                </c:pt>
              </c:numCache>
            </c:numRef>
          </c:val>
        </c:ser>
        <c:gapWidth val="55"/>
        <c:overlap val="100"/>
        <c:axId val="149477632"/>
        <c:axId val="149516288"/>
      </c:barChart>
      <c:catAx>
        <c:axId val="149477632"/>
        <c:scaling>
          <c:orientation val="maxMin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49516288"/>
        <c:crosses val="autoZero"/>
        <c:auto val="1"/>
        <c:lblAlgn val="ctr"/>
        <c:lblOffset val="100"/>
      </c:catAx>
      <c:valAx>
        <c:axId val="149516288"/>
        <c:scaling>
          <c:orientation val="minMax"/>
          <c:max val="1"/>
        </c:scaling>
        <c:axPos val="t"/>
        <c:majorGridlines/>
        <c:numFmt formatCode="0%" sourceLinked="1"/>
        <c:majorTickMark val="none"/>
        <c:tickLblPos val="nextTo"/>
        <c:crossAx val="1494776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/>
          </a:pPr>
          <a:endParaRPr lang="en-US"/>
        </a:p>
      </c:txPr>
    </c:legend>
    <c:plotVisOnly val="1"/>
  </c:chart>
  <c:txPr>
    <a:bodyPr/>
    <a:lstStyle/>
    <a:p>
      <a:pPr>
        <a:defRPr sz="1200">
          <a:latin typeface="Goudy Old Style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baseline="0">
                <a:solidFill>
                  <a:sysClr val="windowText" lastClr="000000"/>
                </a:solidFill>
                <a:latin typeface="Goudy Old Style" pitchFamily="18" charset="0"/>
                <a:ea typeface="+mn-ea"/>
                <a:cs typeface="+mn-cs"/>
              </a:defRPr>
            </a:pPr>
            <a:r>
              <a:rPr lang="en-US" sz="2400" b="1" i="0" baseline="0">
                <a:latin typeface="Goudy Old Style" pitchFamily="18" charset="0"/>
              </a:rPr>
              <a:t>% of 10th and 11th Grade UC Paramount Scholars who attended a Campus Visit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Sheet5!$C$923</c:f>
              <c:strCache>
                <c:ptCount val="1"/>
                <c:pt idx="0">
                  <c:v>10th</c:v>
                </c:pt>
              </c:strCache>
            </c:strRef>
          </c:tx>
          <c:spPr>
            <a:solidFill>
              <a:srgbClr val="FFFF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Goudy Old Style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Sheet5!$B$924:$B$927</c:f>
              <c:strCache>
                <c:ptCount val="4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</c:strCache>
            </c:strRef>
          </c:cat>
          <c:val>
            <c:numRef>
              <c:f>Sheet5!$C$924:$C$927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Sheet5!$D$923</c:f>
              <c:strCache>
                <c:ptCount val="1"/>
                <c:pt idx="0">
                  <c:v>11th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>
                    <a:latin typeface="Goudy Old Style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Sheet5!$B$924:$B$927</c:f>
              <c:strCache>
                <c:ptCount val="4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</c:strCache>
            </c:strRef>
          </c:cat>
          <c:val>
            <c:numRef>
              <c:f>Sheet5!$D$924:$D$927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axId val="68483328"/>
        <c:axId val="113137536"/>
      </c:barChart>
      <c:catAx>
        <c:axId val="6848332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400">
                <a:latin typeface="Goudy Old Style" pitchFamily="18" charset="0"/>
              </a:defRPr>
            </a:pPr>
            <a:endParaRPr lang="en-US"/>
          </a:p>
        </c:txPr>
        <c:crossAx val="113137536"/>
        <c:crosses val="autoZero"/>
        <c:auto val="1"/>
        <c:lblAlgn val="ctr"/>
        <c:lblOffset val="100"/>
      </c:catAx>
      <c:valAx>
        <c:axId val="113137536"/>
        <c:scaling>
          <c:orientation val="minMax"/>
          <c:max val="1"/>
          <c:min val="0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800">
                <a:latin typeface="Goudy Old Style" pitchFamily="18" charset="0"/>
              </a:defRPr>
            </a:pPr>
            <a:endParaRPr lang="en-US"/>
          </a:p>
        </c:txPr>
        <c:crossAx val="68483328"/>
        <c:crosses val="autoZero"/>
        <c:crossBetween val="between"/>
        <c:majorUnit val="0.1"/>
        <c:minorUnit val="4.0000000000000114E-3"/>
      </c:valAx>
    </c:plotArea>
    <c:legend>
      <c:legendPos val="t"/>
      <c:layout>
        <c:manualLayout>
          <c:xMode val="edge"/>
          <c:yMode val="edge"/>
          <c:x val="0.32505187281844633"/>
          <c:y val="0.12197185768445611"/>
          <c:w val="0.35920071732291309"/>
          <c:h val="5.0907680018258746E-2"/>
        </c:manualLayout>
      </c:layout>
      <c:txPr>
        <a:bodyPr/>
        <a:lstStyle/>
        <a:p>
          <a:pPr>
            <a:defRPr sz="2400">
              <a:latin typeface="Goudy Old Style" pitchFamily="18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EE4AD-7CEA-40C3-B856-C494D673B9F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E64D3-0A8E-4B3E-B738-40B05C4F0C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E64D3-0A8E-4B3E-B738-40B05C4F0CE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E64D3-0A8E-4B3E-B738-40B05C4F0CE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E64D3-0A8E-4B3E-B738-40B05C4F0CE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E64D3-0A8E-4B3E-B738-40B05C4F0CE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E64D3-0A8E-4B3E-B738-40B05C4F0CE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E64D3-0A8E-4B3E-B738-40B05C4F0CE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E64D3-0A8E-4B3E-B738-40B05C4F0CE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E64D3-0A8E-4B3E-B738-40B05C4F0CE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EA53C-8DBB-43D8-89F9-B99521CF28A8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B7187-E068-49F6-8233-1A0F6DBDC8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Excel_Worksheet2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2" descr="\\192.35.211.100\ucscholars\CEP LOGO jg\Logo (clipart)\COLOR LOGO MAIN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838200"/>
            <a:ext cx="336103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62675" y="479247"/>
          <a:ext cx="8676526" cy="5997753"/>
        </p:xfrm>
        <a:graphic>
          <a:graphicData uri="http://schemas.openxmlformats.org/presentationml/2006/ole">
            <p:oleObj spid="_x0000_s1029" name="Worksheet" r:id="rId4" imgW="4905207" imgH="3391023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52400" y="228600"/>
          <a:ext cx="8796657" cy="4191000"/>
        </p:xfrm>
        <a:graphic>
          <a:graphicData uri="http://schemas.openxmlformats.org/presentationml/2006/ole">
            <p:oleObj spid="_x0000_s3074" name="Worksheet" r:id="rId4" imgW="5657941" imgH="2695636" progId="Excel.Sheet.1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381000"/>
          <a:ext cx="8763003" cy="5757619"/>
        </p:xfrm>
        <a:graphic>
          <a:graphicData uri="http://schemas.openxmlformats.org/drawingml/2006/table">
            <a:tbl>
              <a:tblPr/>
              <a:tblGrid>
                <a:gridCol w="3350559"/>
                <a:gridCol w="902074"/>
                <a:gridCol w="902074"/>
                <a:gridCol w="788895"/>
                <a:gridCol w="1015253"/>
                <a:gridCol w="902074"/>
                <a:gridCol w="902074"/>
              </a:tblGrid>
              <a:tr h="561208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McFarland UC Scholars Institutions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of Higher Education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Data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2010-2011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to 2012-2013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7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IHE Type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Applied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Admitted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Enrolled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University of California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47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43.9%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32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68.1%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24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75.0%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California State University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84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78.5%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70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83.3%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36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51.4%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California Community College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59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55.1%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48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81.4%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40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83.3%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Private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7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6.5%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42.9%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66.7%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Vocational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4.7%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100.0%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60.0%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Out of State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0.9%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N/A 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N/A 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0.9%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N/A 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N/A 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2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Total # of Unique Students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104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97.2%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103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96.3%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102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95.3%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381000"/>
          <a:ext cx="8534399" cy="5181600"/>
        </p:xfrm>
        <a:graphic>
          <a:graphicData uri="http://schemas.openxmlformats.org/drawingml/2006/table">
            <a:tbl>
              <a:tblPr/>
              <a:tblGrid>
                <a:gridCol w="2261704"/>
                <a:gridCol w="1254539"/>
                <a:gridCol w="1254539"/>
                <a:gridCol w="1254539"/>
                <a:gridCol w="1254539"/>
                <a:gridCol w="1254539"/>
              </a:tblGrid>
              <a:tr h="86360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McFarland UC Scholars Parents that Participated in PEP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360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School Name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2009-2010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2010-2011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2011-2012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2012-2013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#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#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#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 #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#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McFarland Middle School 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142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N/A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142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117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401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McFarland High School 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202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118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N/A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64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384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344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118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142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181 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Goudy Old Style"/>
                          <a:ea typeface="Times New Roman"/>
                          <a:cs typeface="Times New Roman"/>
                        </a:rPr>
                        <a:t>785 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154" marR="6815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7556</TotalTime>
  <Words>183</Words>
  <Application>Microsoft Office PowerPoint</Application>
  <PresentationFormat>On-screen Show (4:3)</PresentationFormat>
  <Paragraphs>104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Office Excel Worksheet</vt:lpstr>
      <vt:lpstr>      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melissa mayorga</dc:creator>
  <cp:lastModifiedBy>melissa mayorga</cp:lastModifiedBy>
  <cp:revision>193</cp:revision>
  <dcterms:created xsi:type="dcterms:W3CDTF">2013-10-17T18:17:14Z</dcterms:created>
  <dcterms:modified xsi:type="dcterms:W3CDTF">2013-10-23T00:13:58Z</dcterms:modified>
</cp:coreProperties>
</file>