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 autoCompressPictures="0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83" r:id="rId4"/>
    <p:sldId id="263" r:id="rId5"/>
    <p:sldId id="262" r:id="rId6"/>
    <p:sldId id="265" r:id="rId7"/>
    <p:sldId id="284" r:id="rId8"/>
    <p:sldId id="264" r:id="rId9"/>
    <p:sldId id="279" r:id="rId10"/>
    <p:sldId id="276" r:id="rId11"/>
    <p:sldId id="266" r:id="rId12"/>
    <p:sldId id="268" r:id="rId13"/>
    <p:sldId id="280" r:id="rId14"/>
    <p:sldId id="277" r:id="rId15"/>
    <p:sldId id="281" r:id="rId16"/>
    <p:sldId id="282" r:id="rId17"/>
    <p:sldId id="273" r:id="rId18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089"/>
    <a:srgbClr val="E2127D"/>
    <a:srgbClr val="E68723"/>
    <a:srgbClr val="FFFF99"/>
    <a:srgbClr val="FFFFCC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52" d="100"/>
          <a:sy n="152" d="100"/>
        </p:scale>
        <p:origin x="-360" y="-2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7C5FCEB-BC6A-EB44-9853-D927E459A0A9}" type="datetimeFigureOut">
              <a:rPr lang="en-US" smtClean="0"/>
              <a:t>2/24/2014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0856F9F-E2A2-2D49-BC39-DC2333F66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613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35001D8-CFCD-FF47-A70F-3D2A94AF7B74}" type="datetimeFigureOut">
              <a:rPr lang="en-US" smtClean="0"/>
              <a:t>2/24/2014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C1AB8F3-3B4D-564C-BF0B-CBCC0F337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2584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28700"/>
            <a:ext cx="7848600" cy="1445419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28900"/>
            <a:ext cx="640080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2FCD6-DED6-6449-B805-BA2C26FC9DE3}" type="datetime1">
              <a:rPr lang="en-US" smtClean="0"/>
              <a:t>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A6AB-6770-2D41-92C4-0BA7C886F62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2548890"/>
            <a:ext cx="7848600" cy="119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5BBA-0A1A-9841-9EA6-22187933A286}" type="datetime1">
              <a:rPr lang="en-US" smtClean="0"/>
              <a:t>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A6AB-6770-2D41-92C4-0BA7C886F6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440055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44005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3559F-F97A-BE42-8D9D-FF5B44E84E43}" type="datetime1">
              <a:rPr lang="en-US" smtClean="0"/>
              <a:t>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A6AB-6770-2D41-92C4-0BA7C886F6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E3FEC-7752-7F4B-BE58-18AAEF7B01D2}" type="datetime1">
              <a:rPr lang="en-US" smtClean="0"/>
              <a:t>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A6AB-6770-2D41-92C4-0BA7C886F6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771651"/>
            <a:ext cx="7772400" cy="1650206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470149"/>
            <a:ext cx="7772400" cy="1125140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99DD6-66F1-DC41-8E25-35D9D18E2340}" type="datetime1">
              <a:rPr lang="en-US" smtClean="0"/>
              <a:t>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A6AB-6770-2D41-92C4-0BA7C886F62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3449574"/>
            <a:ext cx="7848600" cy="119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55014"/>
            <a:ext cx="4038600" cy="35387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55014"/>
            <a:ext cx="4038600" cy="35387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07116-07A8-CB47-9BC4-067B7FE9132D}" type="datetime1">
              <a:rPr lang="en-US" smtClean="0"/>
              <a:t>2/24/2014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A6AB-6770-2D41-92C4-0BA7C886F6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57300"/>
            <a:ext cx="3931920" cy="47982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8800"/>
            <a:ext cx="393192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257300"/>
            <a:ext cx="3931920" cy="47982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1828800"/>
            <a:ext cx="393192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131F9-11AD-4049-9CEE-0AC4303DA298}" type="datetime1">
              <a:rPr lang="en-US" smtClean="0"/>
              <a:t>2/24/2014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A6AB-6770-2D41-92C4-0BA7C886F626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806462" y="3034268"/>
            <a:ext cx="353187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A714-DDA1-1448-B8D9-D77BAD1A3687}" type="datetime1">
              <a:rPr lang="en-US" smtClean="0"/>
              <a:t>2/24/2014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A6AB-6770-2D41-92C4-0BA7C886F6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626D4-E772-7745-8490-9A3AB34057AE}" type="datetime1">
              <a:rPr lang="en-US" smtClean="0"/>
              <a:t>2/24/2014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A6AB-6770-2D41-92C4-0BA7C886F6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060"/>
            <a:ext cx="2139696" cy="946404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594060"/>
            <a:ext cx="5715000" cy="418338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597915"/>
            <a:ext cx="2139696" cy="31827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1CD3C-7705-1440-BD73-2822649D0865}" type="datetime1">
              <a:rPr lang="en-US" smtClean="0"/>
              <a:t>2/24/2014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A6AB-6770-2D41-92C4-0BA7C886F62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684114" y="2684956"/>
            <a:ext cx="418338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60"/>
            <a:ext cx="2142680" cy="94869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628651"/>
            <a:ext cx="5904390" cy="4125342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2139696" cy="31821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CBCC4-B977-0F49-97ED-C796CDEAC487}" type="datetime1">
              <a:rPr lang="en-US" smtClean="0"/>
              <a:t>2/24/2014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A6AB-6770-2D41-92C4-0BA7C886F6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5590"/>
            <a:ext cx="9144000" cy="171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E95B68E9-E3EE-5F4C-805C-AC43E09B4C26}" type="datetime1">
              <a:rPr lang="en-US" smtClean="0"/>
              <a:t>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3716"/>
            <a:ext cx="4114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DE93A6AB-6770-2D41-92C4-0BA7C886F62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ebarba@roll.com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L10609_pap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2" r="10219"/>
          <a:stretch/>
        </p:blipFill>
        <p:spPr>
          <a:xfrm rot="16200000">
            <a:off x="2000251" y="-2000249"/>
            <a:ext cx="5143500" cy="9143998"/>
          </a:xfrm>
          <a:prstGeom prst="rect">
            <a:avLst/>
          </a:prstGeom>
        </p:spPr>
      </p:pic>
      <p:pic>
        <p:nvPicPr>
          <p:cNvPr id="3" name="Picture 2" descr="title.psd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6" y="1425989"/>
            <a:ext cx="5526479" cy="28937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4938378">
            <a:off x="4069693" y="464803"/>
            <a:ext cx="2383505" cy="9047604"/>
          </a:xfrm>
          <a:prstGeom prst="rect">
            <a:avLst/>
          </a:prstGeom>
          <a:solidFill>
            <a:srgbClr val="E687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5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g_Temp_1_lower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" y="-1"/>
            <a:ext cx="9144001" cy="5143501"/>
          </a:xfrm>
          <a:prstGeom prst="rect">
            <a:avLst/>
          </a:prstGeom>
        </p:spPr>
      </p:pic>
      <p:sp>
        <p:nvSpPr>
          <p:cNvPr id="13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4785405"/>
            <a:ext cx="2133600" cy="273844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Avenir Heavy Oblique"/>
                <a:cs typeface="Avenir Heavy Oblique"/>
              </a:rPr>
              <a:t>10</a:t>
            </a:r>
            <a:endParaRPr lang="en-US" dirty="0">
              <a:solidFill>
                <a:schemeClr val="bg1"/>
              </a:solidFill>
              <a:latin typeface="Avenir Heavy Oblique"/>
              <a:cs typeface="Avenir Heavy Oblique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880565"/>
              </p:ext>
            </p:extLst>
          </p:nvPr>
        </p:nvGraphicFramePr>
        <p:xfrm>
          <a:off x="609948" y="515111"/>
          <a:ext cx="7920970" cy="4180115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475560"/>
                <a:gridCol w="5735030"/>
                <a:gridCol w="710380"/>
              </a:tblGrid>
              <a:tr h="388618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 smtClean="0">
                          <a:solidFill>
                            <a:srgbClr val="009089"/>
                          </a:solidFill>
                          <a:latin typeface="Avenir Heavy Oblique"/>
                          <a:cs typeface="Avenir Heavy Oblique"/>
                        </a:rPr>
                        <a:t>Grade</a:t>
                      </a:r>
                      <a:endParaRPr lang="en-US" sz="1800" b="0" i="0" dirty="0">
                        <a:solidFill>
                          <a:srgbClr val="009089"/>
                        </a:solidFill>
                        <a:latin typeface="Avenir Heavy Oblique"/>
                        <a:cs typeface="Avenir Heavy Oblique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baseline="0" dirty="0" smtClean="0">
                          <a:solidFill>
                            <a:srgbClr val="009089"/>
                          </a:solidFill>
                          <a:latin typeface="Avenir Heavy Oblique"/>
                          <a:cs typeface="Avenir Heavy Oblique"/>
                        </a:rPr>
                        <a:t>Plant Science Certificate and/or Associate Degree</a:t>
                      </a:r>
                      <a:endParaRPr lang="en-US" sz="1800" b="0" i="0" dirty="0">
                        <a:solidFill>
                          <a:srgbClr val="009089"/>
                        </a:solidFill>
                        <a:latin typeface="Avenir Heavy Oblique"/>
                        <a:cs typeface="Avenir Heavy Oblique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 smtClean="0">
                          <a:solidFill>
                            <a:srgbClr val="009089"/>
                          </a:solidFill>
                          <a:latin typeface="Avenir Heavy Oblique"/>
                          <a:cs typeface="Avenir Heavy Oblique"/>
                        </a:rPr>
                        <a:t>#</a:t>
                      </a:r>
                      <a:endParaRPr lang="en-US" sz="1800" b="0" i="0" dirty="0">
                        <a:solidFill>
                          <a:srgbClr val="009089"/>
                        </a:solidFill>
                        <a:latin typeface="Avenir Heavy Oblique"/>
                        <a:cs typeface="Avenir Heavy Oblique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noFill/>
                  </a:tcPr>
                </a:tc>
              </a:tr>
              <a:tr h="540296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9</a:t>
                      </a:r>
                      <a:endParaRPr lang="en-US" sz="1700" dirty="0">
                        <a:latin typeface="Avenir Medium"/>
                        <a:cs typeface="Avenir Medium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College Success;</a:t>
                      </a:r>
                      <a:r>
                        <a:rPr lang="en-US" sz="1700" baseline="0" dirty="0" smtClean="0">
                          <a:latin typeface="Avenir Medium"/>
                          <a:cs typeface="Avenir Medium"/>
                        </a:rPr>
                        <a:t> </a:t>
                      </a:r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Health &amp; Hygiene</a:t>
                      </a:r>
                      <a:r>
                        <a:rPr lang="en-US" sz="1700" baseline="0" dirty="0" smtClean="0">
                          <a:latin typeface="Avenir Medium"/>
                          <a:cs typeface="Avenir Medium"/>
                        </a:rPr>
                        <a:t>; </a:t>
                      </a:r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Computer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3</a:t>
                      </a:r>
                      <a:endParaRPr lang="en-US" sz="1700" dirty="0">
                        <a:latin typeface="Avenir Medium"/>
                        <a:cs typeface="Avenir Medium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</a:tr>
              <a:tr h="537029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10</a:t>
                      </a:r>
                      <a:endParaRPr lang="en-US" sz="1700" dirty="0">
                        <a:latin typeface="Avenir Medium"/>
                        <a:cs typeface="Avenir Medium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Soils;</a:t>
                      </a:r>
                      <a:r>
                        <a:rPr lang="en-US" sz="1700" baseline="0" dirty="0" smtClean="0">
                          <a:latin typeface="Avenir Medium"/>
                          <a:cs typeface="Avenir Medium"/>
                        </a:rPr>
                        <a:t> </a:t>
                      </a:r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California Water; Physical Education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3</a:t>
                      </a:r>
                      <a:endParaRPr lang="en-US" sz="1700" dirty="0">
                        <a:latin typeface="Avenir Medium"/>
                        <a:cs typeface="Avenir Medium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</a:tr>
              <a:tr h="841829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11</a:t>
                      </a:r>
                      <a:endParaRPr lang="en-US" sz="1700" dirty="0">
                        <a:latin typeface="Avenir Medium"/>
                        <a:cs typeface="Avenir Medium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Plant Science; Weeds &amp; Poisonous Plants; </a:t>
                      </a:r>
                    </a:p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Tractor Operation; History of U.S.</a:t>
                      </a:r>
                      <a:endParaRPr lang="en-US" sz="1700" dirty="0">
                        <a:latin typeface="Avenir Medium"/>
                        <a:cs typeface="Avenir Medium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4</a:t>
                      </a:r>
                      <a:endParaRPr lang="en-US" sz="1700" dirty="0">
                        <a:latin typeface="Avenir Medium"/>
                        <a:cs typeface="Avenir Medium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</a:tr>
              <a:tr h="1140823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12</a:t>
                      </a:r>
                      <a:endParaRPr lang="en-US" sz="1700" dirty="0">
                        <a:latin typeface="Avenir Medium"/>
                        <a:cs typeface="Avenir Medium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Apprenticeship; Pest Management; Irrigation; </a:t>
                      </a:r>
                    </a:p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Ag Economics; American Government; </a:t>
                      </a:r>
                    </a:p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Art Appreciation; Elements of Communication</a:t>
                      </a:r>
                      <a:endParaRPr lang="en-US" sz="1700" dirty="0">
                        <a:latin typeface="Avenir Medium"/>
                        <a:cs typeface="Avenir Medium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7</a:t>
                      </a:r>
                      <a:endParaRPr lang="en-US" sz="1700" dirty="0">
                        <a:latin typeface="Avenir Medium"/>
                        <a:cs typeface="Avenir Medium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Post-HS</a:t>
                      </a:r>
                      <a:endParaRPr lang="en-US" sz="1700" dirty="0">
                        <a:latin typeface="Avenir Medium"/>
                        <a:cs typeface="Avenir Medium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English 1A; Math 25; Chemistry 2A</a:t>
                      </a:r>
                      <a:endParaRPr lang="en-US" sz="1700" dirty="0">
                        <a:latin typeface="Avenir Medium"/>
                        <a:cs typeface="Avenir Medium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3</a:t>
                      </a:r>
                      <a:endParaRPr lang="en-US" sz="1700" dirty="0">
                        <a:latin typeface="Avenir Medium"/>
                        <a:cs typeface="Avenir Medium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3" name="Straight Connector 2"/>
          <p:cNvCxnSpPr/>
          <p:nvPr/>
        </p:nvCxnSpPr>
        <p:spPr>
          <a:xfrm>
            <a:off x="609948" y="902332"/>
            <a:ext cx="79209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72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_Temp_1_headline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9655" y="561218"/>
            <a:ext cx="8245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300" dirty="0" smtClean="0">
                <a:latin typeface="Avenir Heavy Oblique"/>
                <a:cs typeface="Avenir Heavy Oblique"/>
              </a:rPr>
              <a:t>What is an apprenticeship?</a:t>
            </a:r>
            <a:endParaRPr lang="en-US" sz="2800" spc="300" dirty="0">
              <a:latin typeface="Avenir Heavy Oblique"/>
              <a:cs typeface="Avenir Heavy Obliqu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53198" y="1409691"/>
            <a:ext cx="4511946" cy="3157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 dirty="0" smtClean="0">
                <a:solidFill>
                  <a:srgbClr val="E2127D"/>
                </a:solidFill>
                <a:latin typeface="Avenir Heavy Oblique"/>
                <a:cs typeface="Avenir Heavy Oblique"/>
              </a:rPr>
              <a:t>A program that provides technical training for a specific job.</a:t>
            </a:r>
          </a:p>
          <a:p>
            <a:pPr marL="285750" indent="-285750">
              <a:lnSpc>
                <a:spcPct val="90000"/>
              </a:lnSpc>
              <a:buFont typeface="Wingdings" charset="2"/>
              <a:buChar char=""/>
            </a:pPr>
            <a:endParaRPr lang="en-US" sz="1700" dirty="0"/>
          </a:p>
          <a:p>
            <a:pPr marL="285750" indent="-285750">
              <a:lnSpc>
                <a:spcPct val="90000"/>
              </a:lnSpc>
              <a:buClr>
                <a:srgbClr val="009089"/>
              </a:buClr>
              <a:buSzPct val="60000"/>
              <a:buFont typeface="Wingdings" charset="2"/>
              <a:buChar char=""/>
            </a:pPr>
            <a:r>
              <a:rPr lang="en-US" sz="1700" dirty="0" smtClean="0">
                <a:latin typeface="Avenir Medium"/>
                <a:cs typeface="Avenir Medium"/>
              </a:rPr>
              <a:t>Academy 12</a:t>
            </a:r>
            <a:r>
              <a:rPr lang="en-US" sz="1700" baseline="30000" dirty="0" smtClean="0">
                <a:latin typeface="Avenir Medium"/>
                <a:cs typeface="Avenir Medium"/>
              </a:rPr>
              <a:t>th</a:t>
            </a:r>
            <a:r>
              <a:rPr lang="en-US" sz="1700" dirty="0" smtClean="0">
                <a:latin typeface="Avenir Medium"/>
                <a:cs typeface="Avenir Medium"/>
              </a:rPr>
              <a:t> graders will work as paid apprentices for a total of 80 hours at an Agricultural Company.</a:t>
            </a:r>
          </a:p>
          <a:p>
            <a:pPr marL="285750" indent="-285750">
              <a:lnSpc>
                <a:spcPct val="90000"/>
              </a:lnSpc>
              <a:buClr>
                <a:srgbClr val="009089"/>
              </a:buClr>
              <a:buSzPct val="60000"/>
              <a:buFont typeface="Wingdings" charset="2"/>
              <a:buChar char=""/>
            </a:pPr>
            <a:endParaRPr lang="en-US" sz="1700" dirty="0">
              <a:latin typeface="Avenir Medium"/>
              <a:cs typeface="Avenir Medium"/>
            </a:endParaRPr>
          </a:p>
          <a:p>
            <a:pPr marL="285750" indent="-285750">
              <a:lnSpc>
                <a:spcPct val="90000"/>
              </a:lnSpc>
              <a:buClr>
                <a:srgbClr val="009089"/>
              </a:buClr>
              <a:buSzPct val="60000"/>
              <a:buFont typeface="Wingdings" charset="2"/>
              <a:buChar char=""/>
            </a:pPr>
            <a:r>
              <a:rPr lang="en-US" sz="1700" dirty="0" smtClean="0">
                <a:latin typeface="Avenir Medium"/>
                <a:cs typeface="Avenir Medium"/>
              </a:rPr>
              <a:t>Students will get real job experience. </a:t>
            </a:r>
          </a:p>
          <a:p>
            <a:pPr marL="285750" indent="-285750">
              <a:lnSpc>
                <a:spcPct val="90000"/>
              </a:lnSpc>
              <a:buClr>
                <a:srgbClr val="009089"/>
              </a:buClr>
              <a:buSzPct val="60000"/>
              <a:buFont typeface="Wingdings" charset="2"/>
              <a:buChar char=""/>
            </a:pPr>
            <a:endParaRPr lang="en-US" sz="1700" dirty="0" smtClean="0">
              <a:latin typeface="Avenir Medium"/>
              <a:cs typeface="Avenir Medium"/>
            </a:endParaRPr>
          </a:p>
          <a:p>
            <a:pPr marL="285750" indent="-285750">
              <a:lnSpc>
                <a:spcPct val="90000"/>
              </a:lnSpc>
              <a:buClr>
                <a:srgbClr val="009089"/>
              </a:buClr>
              <a:buSzPct val="60000"/>
              <a:buFont typeface="Wingdings" charset="2"/>
              <a:buChar char=""/>
            </a:pPr>
            <a:r>
              <a:rPr lang="en-US" sz="1700" dirty="0" smtClean="0">
                <a:latin typeface="Avenir Medium"/>
                <a:cs typeface="Avenir Medium"/>
              </a:rPr>
              <a:t>The apprenticeships will begin in 2017 with over 130 students. By 2019 we expect to have over 250 apprentices throughout the Central Valley.</a:t>
            </a:r>
            <a:endParaRPr lang="en-US" sz="1700" dirty="0">
              <a:latin typeface="Avenir Medium"/>
              <a:cs typeface="Avenir Medium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4785405"/>
            <a:ext cx="2133600" cy="273844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Avenir Heavy Oblique"/>
                <a:cs typeface="Avenir Heavy Oblique"/>
              </a:rPr>
              <a:t>11</a:t>
            </a:r>
            <a:endParaRPr lang="en-US" dirty="0">
              <a:solidFill>
                <a:schemeClr val="bg1"/>
              </a:solidFill>
              <a:latin typeface="Avenir Heavy Oblique"/>
              <a:cs typeface="Avenir Heavy Oblique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45" y="1863935"/>
            <a:ext cx="3380680" cy="2249042"/>
          </a:xfrm>
          <a:prstGeom prst="rect">
            <a:avLst/>
          </a:prstGeom>
          <a:noFill/>
          <a:ln w="76200" cmpd="sng">
            <a:solidFill>
              <a:srgbClr val="00908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904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_Temp_1_headline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9655" y="561218"/>
            <a:ext cx="8245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300" dirty="0" smtClean="0">
                <a:latin typeface="Avenir Heavy Oblique"/>
                <a:cs typeface="Avenir Heavy Oblique"/>
              </a:rPr>
              <a:t>What outcomes do we expect?</a:t>
            </a:r>
            <a:endParaRPr lang="en-US" sz="2800" spc="300" dirty="0">
              <a:latin typeface="Avenir Heavy Oblique"/>
              <a:cs typeface="Avenir Heavy Obliqu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1402" y="1560283"/>
            <a:ext cx="7274051" cy="281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9089"/>
              </a:buClr>
              <a:buSzPct val="60000"/>
            </a:pPr>
            <a:r>
              <a:rPr lang="en-US" sz="1700" dirty="0" smtClean="0">
                <a:solidFill>
                  <a:srgbClr val="E2127D"/>
                </a:solidFill>
                <a:latin typeface="Avenir Heavy Oblique"/>
                <a:cs typeface="Avenir Heavy Oblique"/>
              </a:rPr>
              <a:t>By the end of 12</a:t>
            </a:r>
            <a:r>
              <a:rPr lang="en-US" sz="1700" baseline="30000" dirty="0" smtClean="0">
                <a:solidFill>
                  <a:srgbClr val="E2127D"/>
                </a:solidFill>
                <a:latin typeface="Avenir Heavy Oblique"/>
                <a:cs typeface="Avenir Heavy Oblique"/>
              </a:rPr>
              <a:t>th</a:t>
            </a:r>
            <a:r>
              <a:rPr lang="en-US" sz="1700" dirty="0" smtClean="0">
                <a:solidFill>
                  <a:srgbClr val="E2127D"/>
                </a:solidFill>
                <a:latin typeface="Avenir Heavy Oblique"/>
                <a:cs typeface="Avenir Heavy Oblique"/>
              </a:rPr>
              <a:t> </a:t>
            </a:r>
            <a:r>
              <a:rPr lang="en-US" sz="1700" dirty="0">
                <a:solidFill>
                  <a:srgbClr val="E2127D"/>
                </a:solidFill>
                <a:latin typeface="Avenir Heavy Oblique"/>
                <a:cs typeface="Avenir Heavy Oblique"/>
              </a:rPr>
              <a:t>g</a:t>
            </a:r>
            <a:r>
              <a:rPr lang="en-US" sz="1700" dirty="0" smtClean="0">
                <a:solidFill>
                  <a:srgbClr val="E2127D"/>
                </a:solidFill>
                <a:latin typeface="Avenir Heavy Oblique"/>
                <a:cs typeface="Avenir Heavy Oblique"/>
              </a:rPr>
              <a:t>rade we expect…</a:t>
            </a:r>
            <a:endParaRPr lang="en-US" sz="1700" dirty="0" smtClean="0">
              <a:solidFill>
                <a:schemeClr val="dk1"/>
              </a:solidFill>
              <a:latin typeface="Avenir Heavy Oblique"/>
              <a:cs typeface="Avenir Heavy Oblique"/>
            </a:endParaRPr>
          </a:p>
          <a:p>
            <a:pPr marL="285750" indent="-285750">
              <a:lnSpc>
                <a:spcPct val="150000"/>
              </a:lnSpc>
              <a:buClr>
                <a:srgbClr val="009089"/>
              </a:buClr>
              <a:buSzPct val="60000"/>
              <a:buFont typeface="Wingdings" charset="2"/>
              <a:buChar char=""/>
            </a:pPr>
            <a:r>
              <a:rPr lang="en-US" sz="17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r>
              <a:rPr lang="en-US" sz="17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en-US" sz="17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graduate </a:t>
            </a:r>
            <a:r>
              <a:rPr lang="en-US" sz="17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high </a:t>
            </a:r>
            <a:r>
              <a:rPr lang="en-US" sz="17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</a:p>
          <a:p>
            <a:pPr marL="285750" lvl="0" indent="-285750">
              <a:lnSpc>
                <a:spcPct val="150000"/>
              </a:lnSpc>
              <a:buClr>
                <a:srgbClr val="009089"/>
              </a:buClr>
              <a:buSzPct val="60000"/>
              <a:buFont typeface="Wingdings" charset="2"/>
              <a:buChar char=""/>
            </a:pPr>
            <a:r>
              <a:rPr lang="en-US" sz="1700" dirty="0">
                <a:latin typeface="Avenir Medium"/>
                <a:cs typeface="Avenir Medium"/>
              </a:rPr>
              <a:t>75% </a:t>
            </a:r>
            <a:r>
              <a:rPr lang="en-US" sz="1700" dirty="0" smtClean="0">
                <a:latin typeface="Avenir Medium"/>
                <a:cs typeface="Avenir Medium"/>
              </a:rPr>
              <a:t>will complete </a:t>
            </a:r>
            <a:r>
              <a:rPr lang="en-US" sz="1700" dirty="0">
                <a:latin typeface="Avenir Medium"/>
                <a:cs typeface="Avenir Medium"/>
              </a:rPr>
              <a:t>an apprenticeship </a:t>
            </a:r>
            <a:endParaRPr lang="en-US" sz="1700" dirty="0" smtClean="0">
              <a:latin typeface="Avenir Medium"/>
              <a:cs typeface="Avenir Medium"/>
            </a:endParaRPr>
          </a:p>
          <a:p>
            <a:pPr marL="285750" lvl="0" indent="-285750">
              <a:lnSpc>
                <a:spcPct val="150000"/>
              </a:lnSpc>
              <a:buClr>
                <a:srgbClr val="009089"/>
              </a:buClr>
              <a:buSzPct val="60000"/>
              <a:buFont typeface="Wingdings" charset="2"/>
              <a:buChar char=""/>
            </a:pPr>
            <a:r>
              <a:rPr lang="en-US" sz="1700" dirty="0" smtClean="0">
                <a:latin typeface="Avenir Medium"/>
                <a:cs typeface="Avenir Medium"/>
              </a:rPr>
              <a:t>75% will earn </a:t>
            </a:r>
            <a:r>
              <a:rPr lang="en-US" sz="1700" dirty="0">
                <a:latin typeface="Avenir Medium"/>
                <a:cs typeface="Avenir Medium"/>
              </a:rPr>
              <a:t>a technical certificate </a:t>
            </a:r>
          </a:p>
          <a:p>
            <a:pPr marL="285750" lvl="0" indent="-285750">
              <a:lnSpc>
                <a:spcPct val="150000"/>
              </a:lnSpc>
              <a:buClr>
                <a:srgbClr val="009089"/>
              </a:buClr>
              <a:buSzPct val="60000"/>
              <a:buFont typeface="Wingdings" charset="2"/>
              <a:buChar char=""/>
            </a:pPr>
            <a:r>
              <a:rPr lang="en-US" sz="1700" dirty="0" smtClean="0">
                <a:latin typeface="Avenir Medium"/>
                <a:cs typeface="Avenir Medium"/>
              </a:rPr>
              <a:t>40% will earn an associate </a:t>
            </a:r>
            <a:r>
              <a:rPr lang="en-US" sz="1700" dirty="0">
                <a:latin typeface="Avenir Medium"/>
                <a:cs typeface="Avenir Medium"/>
              </a:rPr>
              <a:t>degree within 6 months after graduation</a:t>
            </a:r>
          </a:p>
          <a:p>
            <a:pPr marL="285750" lvl="0" indent="-285750">
              <a:lnSpc>
                <a:spcPct val="150000"/>
              </a:lnSpc>
              <a:buClr>
                <a:srgbClr val="009089"/>
              </a:buClr>
              <a:buSzPct val="60000"/>
              <a:buFont typeface="Wingdings" charset="2"/>
              <a:buChar char=""/>
            </a:pPr>
            <a:r>
              <a:rPr lang="en-US" sz="1700" dirty="0" smtClean="0">
                <a:latin typeface="Avenir Medium"/>
                <a:cs typeface="Avenir Medium"/>
              </a:rPr>
              <a:t>40</a:t>
            </a:r>
            <a:r>
              <a:rPr lang="en-US" sz="1700" dirty="0">
                <a:latin typeface="Avenir Medium"/>
                <a:cs typeface="Avenir Medium"/>
              </a:rPr>
              <a:t>% </a:t>
            </a:r>
            <a:r>
              <a:rPr lang="en-US" sz="1700" dirty="0" smtClean="0">
                <a:latin typeface="Avenir Medium"/>
                <a:cs typeface="Avenir Medium"/>
              </a:rPr>
              <a:t>will enroll </a:t>
            </a:r>
            <a:r>
              <a:rPr lang="en-US" sz="1700" dirty="0">
                <a:latin typeface="Avenir Medium"/>
                <a:cs typeface="Avenir Medium"/>
              </a:rPr>
              <a:t>full-time in a 4-year college directly after graduation</a:t>
            </a:r>
          </a:p>
          <a:p>
            <a:pPr marL="285750" lvl="0" indent="-285750">
              <a:lnSpc>
                <a:spcPct val="150000"/>
              </a:lnSpc>
              <a:buClr>
                <a:srgbClr val="009089"/>
              </a:buClr>
              <a:buSzPct val="60000"/>
              <a:buFont typeface="Wingdings" charset="2"/>
              <a:buChar char=""/>
            </a:pPr>
            <a:r>
              <a:rPr lang="en-US" sz="1700" dirty="0">
                <a:latin typeface="Avenir Medium"/>
                <a:cs typeface="Avenir Medium"/>
              </a:rPr>
              <a:t>40% </a:t>
            </a:r>
            <a:r>
              <a:rPr lang="en-US" sz="1700" dirty="0" smtClean="0">
                <a:latin typeface="Avenir Medium"/>
                <a:cs typeface="Avenir Medium"/>
              </a:rPr>
              <a:t>will get </a:t>
            </a:r>
            <a:r>
              <a:rPr lang="en-US" sz="1700" dirty="0">
                <a:latin typeface="Avenir Medium"/>
                <a:cs typeface="Avenir Medium"/>
              </a:rPr>
              <a:t>a </a:t>
            </a:r>
            <a:r>
              <a:rPr lang="en-US" sz="1700" dirty="0" smtClean="0">
                <a:latin typeface="Avenir Medium"/>
                <a:cs typeface="Avenir Medium"/>
              </a:rPr>
              <a:t>job </a:t>
            </a:r>
            <a:r>
              <a:rPr lang="en-US" sz="1700" dirty="0">
                <a:latin typeface="Avenir Medium"/>
                <a:cs typeface="Avenir Medium"/>
              </a:rPr>
              <a:t>in </a:t>
            </a:r>
            <a:r>
              <a:rPr lang="en-US" sz="1700" dirty="0" smtClean="0">
                <a:latin typeface="Avenir Medium"/>
                <a:cs typeface="Avenir Medium"/>
              </a:rPr>
              <a:t>agriculture, </a:t>
            </a:r>
            <a:r>
              <a:rPr lang="en-US" sz="1700" dirty="0">
                <a:latin typeface="Avenir Medium"/>
                <a:cs typeface="Avenir Medium"/>
              </a:rPr>
              <a:t>with the option to </a:t>
            </a:r>
            <a:r>
              <a:rPr lang="en-US" sz="1700" dirty="0" smtClean="0">
                <a:latin typeface="Avenir Medium"/>
                <a:cs typeface="Avenir Medium"/>
              </a:rPr>
              <a:t>go to college</a:t>
            </a:r>
            <a:endParaRPr lang="en-US" sz="1700" dirty="0">
              <a:latin typeface="Avenir Medium"/>
              <a:cs typeface="Avenir Medium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4785405"/>
            <a:ext cx="2133600" cy="273844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Avenir Heavy Oblique"/>
                <a:cs typeface="Avenir Heavy Oblique"/>
              </a:rPr>
              <a:t>12</a:t>
            </a:r>
            <a:endParaRPr lang="en-US" dirty="0">
              <a:solidFill>
                <a:schemeClr val="bg1"/>
              </a:solidFill>
              <a:latin typeface="Avenir Heavy Oblique"/>
              <a:cs typeface="Avenir Heavy Oblique"/>
            </a:endParaRPr>
          </a:p>
        </p:txBody>
      </p:sp>
    </p:spTree>
    <p:extLst>
      <p:ext uri="{BB962C8B-B14F-4D97-AF65-F5344CB8AC3E}">
        <p14:creationId xmlns:p14="http://schemas.microsoft.com/office/powerpoint/2010/main" val="213340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L10609_pap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2" r="10219"/>
          <a:stretch/>
        </p:blipFill>
        <p:spPr>
          <a:xfrm rot="16200000">
            <a:off x="2000251" y="-2000249"/>
            <a:ext cx="5143500" cy="9143998"/>
          </a:xfrm>
          <a:prstGeom prst="rect">
            <a:avLst/>
          </a:prstGeom>
        </p:spPr>
      </p:pic>
      <p:pic>
        <p:nvPicPr>
          <p:cNvPr id="5" name="Picture 4" descr="Ag_Temp_1_lower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1379132">
            <a:off x="1698590" y="1910031"/>
            <a:ext cx="57468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Avenir Heavy"/>
              </a:rPr>
              <a:t>What jobs are available </a:t>
            </a:r>
          </a:p>
          <a:p>
            <a:r>
              <a:rPr lang="en-US" sz="4000" b="1" dirty="0" smtClean="0">
                <a:latin typeface="Avenir Heavy"/>
              </a:rPr>
              <a:t>with a 2-year degree?</a:t>
            </a:r>
          </a:p>
        </p:txBody>
      </p:sp>
    </p:spTree>
    <p:extLst>
      <p:ext uri="{BB962C8B-B14F-4D97-AF65-F5344CB8AC3E}">
        <p14:creationId xmlns:p14="http://schemas.microsoft.com/office/powerpoint/2010/main" val="254992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g_Temp_1_headline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4785405"/>
            <a:ext cx="2133600" cy="273844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Avenir Heavy Oblique"/>
                <a:cs typeface="Avenir Heavy Oblique"/>
              </a:rPr>
              <a:t>14</a:t>
            </a:r>
            <a:endParaRPr lang="en-US" dirty="0">
              <a:solidFill>
                <a:schemeClr val="bg1"/>
              </a:solidFill>
              <a:latin typeface="Avenir Heavy Oblique"/>
              <a:cs typeface="Avenir Heavy Oblique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949211"/>
              </p:ext>
            </p:extLst>
          </p:nvPr>
        </p:nvGraphicFramePr>
        <p:xfrm>
          <a:off x="808692" y="1322761"/>
          <a:ext cx="7525551" cy="3420869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993009"/>
                <a:gridCol w="5532542"/>
              </a:tblGrid>
              <a:tr h="330000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 smtClean="0">
                          <a:solidFill>
                            <a:srgbClr val="009089"/>
                          </a:solidFill>
                          <a:latin typeface="Avenir Heavy Oblique"/>
                          <a:cs typeface="Avenir Heavy Oblique"/>
                        </a:rPr>
                        <a:t>Major</a:t>
                      </a:r>
                      <a:endParaRPr lang="en-US" sz="1800" b="0" i="0" dirty="0">
                        <a:solidFill>
                          <a:srgbClr val="009089"/>
                        </a:solidFill>
                        <a:latin typeface="Avenir Heavy Oblique"/>
                        <a:cs typeface="Avenir Heavy Oblique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en-US" sz="1800" b="0" i="0" dirty="0" smtClean="0">
                          <a:solidFill>
                            <a:srgbClr val="009089"/>
                          </a:solidFill>
                          <a:latin typeface="Avenir Heavy Oblique"/>
                          <a:cs typeface="Avenir Heavy Oblique"/>
                        </a:rPr>
                        <a:t>Career</a:t>
                      </a:r>
                      <a:endParaRPr lang="en-US" sz="1800" b="0" i="0" dirty="0">
                        <a:solidFill>
                          <a:srgbClr val="009089"/>
                        </a:solidFill>
                        <a:latin typeface="Avenir Heavy Oblique"/>
                        <a:cs typeface="Avenir Heavy Oblique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noFill/>
                  </a:tcPr>
                </a:tc>
              </a:tr>
              <a:tr h="1018696">
                <a:tc>
                  <a:txBody>
                    <a:bodyPr/>
                    <a:lstStyle/>
                    <a:p>
                      <a:pPr algn="l"/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Plant Science</a:t>
                      </a:r>
                      <a:endParaRPr lang="en-US" sz="1700" dirty="0">
                        <a:latin typeface="Avenir Medium"/>
                        <a:cs typeface="Avenir Medium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lvl="1" algn="l">
                        <a:lnSpc>
                          <a:spcPts val="2600"/>
                        </a:lnSpc>
                        <a:spcBef>
                          <a:spcPts val="0"/>
                        </a:spcBef>
                      </a:pPr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General Administrator,</a:t>
                      </a:r>
                      <a:r>
                        <a:rPr lang="en-US" sz="1700" baseline="0" dirty="0" smtClean="0">
                          <a:latin typeface="Avenir Medium"/>
                          <a:cs typeface="Avenir Medium"/>
                        </a:rPr>
                        <a:t> </a:t>
                      </a:r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Pest Control Field Scout,</a:t>
                      </a:r>
                    </a:p>
                    <a:p>
                      <a:pPr lvl="1" algn="l">
                        <a:lnSpc>
                          <a:spcPts val="2600"/>
                        </a:lnSpc>
                        <a:spcBef>
                          <a:spcPts val="0"/>
                        </a:spcBef>
                      </a:pPr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Crop</a:t>
                      </a:r>
                      <a:r>
                        <a:rPr lang="en-US" sz="1700" baseline="0" dirty="0" smtClean="0">
                          <a:latin typeface="Avenir Medium"/>
                          <a:cs typeface="Avenir Medium"/>
                        </a:rPr>
                        <a:t> or Spray Technician, Assistant Technician,</a:t>
                      </a:r>
                    </a:p>
                    <a:p>
                      <a:pPr lvl="1" algn="l">
                        <a:lnSpc>
                          <a:spcPts val="2600"/>
                        </a:lnSpc>
                        <a:spcBef>
                          <a:spcPts val="0"/>
                        </a:spcBef>
                      </a:pPr>
                      <a:r>
                        <a:rPr lang="en-US" sz="1700" baseline="0" dirty="0" smtClean="0">
                          <a:latin typeface="Avenir Medium"/>
                          <a:cs typeface="Avenir Medium"/>
                        </a:rPr>
                        <a:t>Analyst, Coordinator, Manager-In-Training</a:t>
                      </a:r>
                      <a:endParaRPr lang="en-US" sz="1700" dirty="0" smtClean="0">
                        <a:latin typeface="Avenir Medium"/>
                        <a:cs typeface="Avenir Medium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</a:tr>
              <a:tr h="1018696">
                <a:tc>
                  <a:txBody>
                    <a:bodyPr/>
                    <a:lstStyle/>
                    <a:p>
                      <a:pPr algn="l"/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Mechanics</a:t>
                      </a:r>
                      <a:endParaRPr lang="en-US" sz="1700" dirty="0">
                        <a:latin typeface="Avenir Medium"/>
                        <a:cs typeface="Avenir Medium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lvl="1" algn="l">
                        <a:lnSpc>
                          <a:spcPts val="2600"/>
                        </a:lnSpc>
                      </a:pPr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Equipment Operator,</a:t>
                      </a:r>
                      <a:r>
                        <a:rPr lang="en-US" sz="1700" baseline="0" dirty="0" smtClean="0">
                          <a:latin typeface="Avenir Medium"/>
                          <a:cs typeface="Avenir Medium"/>
                        </a:rPr>
                        <a:t> Machine Operator,</a:t>
                      </a:r>
                    </a:p>
                    <a:p>
                      <a:pPr lvl="1" algn="l">
                        <a:lnSpc>
                          <a:spcPts val="2600"/>
                        </a:lnSpc>
                      </a:pPr>
                      <a:r>
                        <a:rPr lang="en-US" sz="1700" baseline="0" dirty="0" smtClean="0">
                          <a:latin typeface="Avenir Medium"/>
                          <a:cs typeface="Avenir Medium"/>
                        </a:rPr>
                        <a:t>Plumber, Electrician, Welder, Mechanic,</a:t>
                      </a:r>
                    </a:p>
                    <a:p>
                      <a:pPr lvl="1" algn="l">
                        <a:lnSpc>
                          <a:spcPts val="2600"/>
                        </a:lnSpc>
                      </a:pPr>
                      <a:r>
                        <a:rPr lang="en-US" sz="1700" baseline="0" dirty="0" smtClean="0">
                          <a:latin typeface="Avenir Medium"/>
                          <a:cs typeface="Avenir Medium"/>
                        </a:rPr>
                        <a:t>Packing Technician</a:t>
                      </a:r>
                      <a:endParaRPr lang="en-US" sz="1700" dirty="0" smtClean="0">
                        <a:latin typeface="Avenir Medium"/>
                        <a:cs typeface="Avenir Medium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</a:tr>
              <a:tr h="891029">
                <a:tc>
                  <a:txBody>
                    <a:bodyPr/>
                    <a:lstStyle/>
                    <a:p>
                      <a:pPr algn="l"/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Business Management</a:t>
                      </a:r>
                      <a:endParaRPr lang="en-US" sz="1700" dirty="0">
                        <a:latin typeface="Avenir Medium"/>
                        <a:cs typeface="Avenir Medium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l">
                        <a:lnSpc>
                          <a:spcPts val="2600"/>
                        </a:lnSpc>
                      </a:pPr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General Administrator,</a:t>
                      </a:r>
                      <a:r>
                        <a:rPr lang="en-US" sz="1700" baseline="0" dirty="0" smtClean="0">
                          <a:latin typeface="Avenir Medium"/>
                          <a:cs typeface="Avenir Medium"/>
                        </a:rPr>
                        <a:t> </a:t>
                      </a:r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Accountant, Procurement,</a:t>
                      </a:r>
                      <a:r>
                        <a:rPr lang="en-US" sz="1700" baseline="0" dirty="0" smtClean="0">
                          <a:latin typeface="Avenir Medium"/>
                          <a:cs typeface="Avenir Medium"/>
                        </a:rPr>
                        <a:t> Planner, Clerk, Manager-In-Training; Supervisor</a:t>
                      </a:r>
                      <a:endParaRPr lang="en-US" sz="1700" dirty="0">
                        <a:latin typeface="Avenir Medium"/>
                        <a:cs typeface="Avenir Medium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89655" y="552863"/>
            <a:ext cx="8245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Heavy Oblique"/>
                <a:cs typeface="Avenir Heavy Oblique"/>
              </a:rPr>
              <a:t>Earn $30K-$40K a year!</a:t>
            </a:r>
            <a:endParaRPr lang="en-US" sz="2800" dirty="0">
              <a:latin typeface="Avenir Heavy Oblique"/>
              <a:cs typeface="Avenir Heavy Oblique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08692" y="1687695"/>
            <a:ext cx="752555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90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L10609_pap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2" r="10219"/>
          <a:stretch/>
        </p:blipFill>
        <p:spPr>
          <a:xfrm rot="16200000">
            <a:off x="2000251" y="-2000249"/>
            <a:ext cx="5143500" cy="9143998"/>
          </a:xfrm>
          <a:prstGeom prst="rect">
            <a:avLst/>
          </a:prstGeom>
        </p:spPr>
      </p:pic>
      <p:pic>
        <p:nvPicPr>
          <p:cNvPr id="5" name="Picture 4" descr="Ag_Temp_1_lower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1379132">
            <a:off x="1698590" y="1910031"/>
            <a:ext cx="57468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Avenir Heavy"/>
              </a:rPr>
              <a:t>What jobs are available </a:t>
            </a:r>
          </a:p>
          <a:p>
            <a:r>
              <a:rPr lang="en-US" sz="4000" b="1" dirty="0" smtClean="0">
                <a:latin typeface="Avenir Heavy"/>
              </a:rPr>
              <a:t>with a 4-year degree?</a:t>
            </a:r>
          </a:p>
        </p:txBody>
      </p:sp>
    </p:spTree>
    <p:extLst>
      <p:ext uri="{BB962C8B-B14F-4D97-AF65-F5344CB8AC3E}">
        <p14:creationId xmlns:p14="http://schemas.microsoft.com/office/powerpoint/2010/main" val="1409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g_Temp_1_headline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4785405"/>
            <a:ext cx="2133600" cy="273844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Avenir Heavy Oblique"/>
                <a:cs typeface="Avenir Heavy Oblique"/>
              </a:rPr>
              <a:t>16</a:t>
            </a:r>
            <a:endParaRPr lang="en-US" dirty="0">
              <a:solidFill>
                <a:schemeClr val="bg1"/>
              </a:solidFill>
              <a:latin typeface="Avenir Heavy Oblique"/>
              <a:cs typeface="Avenir Heavy Oblique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902339"/>
              </p:ext>
            </p:extLst>
          </p:nvPr>
        </p:nvGraphicFramePr>
        <p:xfrm>
          <a:off x="867180" y="1312344"/>
          <a:ext cx="7404720" cy="332695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648334"/>
                <a:gridCol w="2216250"/>
                <a:gridCol w="2701054"/>
                <a:gridCol w="839082"/>
              </a:tblGrid>
              <a:tr h="341932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800" b="0" i="0" dirty="0" smtClean="0">
                          <a:solidFill>
                            <a:srgbClr val="009089"/>
                          </a:solidFill>
                          <a:latin typeface="Avenir Heavy Oblique"/>
                          <a:cs typeface="Avenir Heavy Oblique"/>
                        </a:rPr>
                        <a:t>Major</a:t>
                      </a:r>
                      <a:endParaRPr lang="en-US" sz="1800" b="0" i="0" dirty="0">
                        <a:solidFill>
                          <a:srgbClr val="009089"/>
                        </a:solidFill>
                        <a:latin typeface="Avenir Heavy Oblique"/>
                        <a:cs typeface="Avenir Heavy Oblique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800" b="0" i="0" dirty="0" smtClean="0">
                          <a:solidFill>
                            <a:srgbClr val="009089"/>
                          </a:solidFill>
                          <a:latin typeface="Avenir Heavy Oblique"/>
                          <a:cs typeface="Avenir Heavy Oblique"/>
                        </a:rPr>
                        <a:t>Career</a:t>
                      </a:r>
                      <a:endParaRPr lang="en-US" sz="1800" b="0" i="0" dirty="0">
                        <a:solidFill>
                          <a:srgbClr val="009089"/>
                        </a:solidFill>
                        <a:latin typeface="Avenir Heavy Oblique"/>
                        <a:cs typeface="Avenir Heavy Oblique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800" b="0" i="0" dirty="0" smtClean="0">
                          <a:solidFill>
                            <a:srgbClr val="009089"/>
                          </a:solidFill>
                          <a:latin typeface="Avenir Heavy Oblique"/>
                          <a:cs typeface="Avenir Heavy Oblique"/>
                        </a:rPr>
                        <a:t>University</a:t>
                      </a:r>
                      <a:endParaRPr lang="en-US" sz="1800" b="0" i="0" dirty="0">
                        <a:solidFill>
                          <a:srgbClr val="009089"/>
                        </a:solidFill>
                        <a:latin typeface="Avenir Heavy Oblique"/>
                        <a:cs typeface="Avenir Heavy Oblique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800" b="0" i="0" dirty="0" smtClean="0">
                          <a:solidFill>
                            <a:srgbClr val="009089"/>
                          </a:solidFill>
                          <a:latin typeface="Avenir Heavy Oblique"/>
                          <a:cs typeface="Avenir Heavy Oblique"/>
                        </a:rPr>
                        <a:t>Years</a:t>
                      </a:r>
                      <a:endParaRPr lang="en-US" sz="1800" b="0" i="0" dirty="0">
                        <a:solidFill>
                          <a:srgbClr val="009089"/>
                        </a:solidFill>
                        <a:latin typeface="Avenir Heavy Oblique"/>
                        <a:cs typeface="Avenir Heavy Oblique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noFill/>
                  </a:tcPr>
                </a:tc>
              </a:tr>
              <a:tr h="812088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Business</a:t>
                      </a:r>
                      <a:endParaRPr lang="en-US" sz="1700" dirty="0">
                        <a:latin typeface="Avenir Medium"/>
                        <a:cs typeface="Avenir Medium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Accounting</a:t>
                      </a:r>
                    </a:p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Ag Business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Farming Manager</a:t>
                      </a:r>
                      <a:endParaRPr lang="en-US" sz="1700" dirty="0">
                        <a:latin typeface="Avenir Medium"/>
                        <a:cs typeface="Avenir Medium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CSUB</a:t>
                      </a:r>
                    </a:p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Cal</a:t>
                      </a:r>
                      <a:r>
                        <a:rPr lang="en-US" sz="1700" baseline="0" dirty="0" smtClean="0">
                          <a:latin typeface="Avenir Medium"/>
                          <a:cs typeface="Avenir Medium"/>
                        </a:rPr>
                        <a:t> Poly SLO or Pomona Fresno State</a:t>
                      </a:r>
                      <a:endParaRPr lang="en-US" sz="1700" dirty="0" smtClean="0">
                        <a:latin typeface="Avenir Medium"/>
                        <a:cs typeface="Avenir Medium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</a:tr>
              <a:tr h="569886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Plant Science</a:t>
                      </a:r>
                      <a:endParaRPr lang="en-US" sz="1700" dirty="0">
                        <a:latin typeface="Avenir Medium"/>
                        <a:cs typeface="Avenir Medium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Pest Control Advisor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Farming Supervisor</a:t>
                      </a:r>
                      <a:endParaRPr lang="en-US" sz="1700" dirty="0">
                        <a:latin typeface="Avenir Medium"/>
                        <a:cs typeface="Avenir Medium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UC </a:t>
                      </a:r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Davis; </a:t>
                      </a:r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Fresno State</a:t>
                      </a:r>
                    </a:p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Cal Poly SLO</a:t>
                      </a:r>
                      <a:r>
                        <a:rPr lang="en-US" sz="1700" baseline="0" dirty="0" smtClean="0">
                          <a:latin typeface="Avenir Medium"/>
                          <a:cs typeface="Avenir Medium"/>
                        </a:rPr>
                        <a:t> or </a:t>
                      </a:r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Pomona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</a:tr>
              <a:tr h="602561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Education</a:t>
                      </a:r>
                      <a:endParaRPr lang="en-US" sz="1700" dirty="0">
                        <a:latin typeface="Avenir Medium"/>
                        <a:cs typeface="Avenir Medium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700" dirty="0" smtClean="0">
                        <a:latin typeface="Avenir Medium"/>
                        <a:cs typeface="Avenir Medium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Ag Teacher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endParaRPr lang="en-US" sz="1700" dirty="0">
                        <a:latin typeface="Avenir Medium"/>
                        <a:cs typeface="Avenir Medium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smtClean="0">
                          <a:latin typeface="Avenir Medium"/>
                          <a:cs typeface="Avenir Medium"/>
                        </a:rPr>
                        <a:t>UC </a:t>
                      </a:r>
                      <a:r>
                        <a:rPr lang="en-US" sz="1700" smtClean="0">
                          <a:latin typeface="Avenir Medium"/>
                          <a:cs typeface="Avenir Medium"/>
                        </a:rPr>
                        <a:t>Davis </a:t>
                      </a:r>
                      <a:endParaRPr lang="en-US" sz="1700" dirty="0" smtClean="0">
                        <a:latin typeface="Avenir Medium"/>
                        <a:cs typeface="Avenir Medium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Cal </a:t>
                      </a:r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Poly SLO</a:t>
                      </a:r>
                      <a:r>
                        <a:rPr lang="en-US" sz="1700" baseline="0" dirty="0" smtClean="0">
                          <a:latin typeface="Avenir Medium"/>
                          <a:cs typeface="Avenir Medium"/>
                        </a:rPr>
                        <a:t> or </a:t>
                      </a:r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Pomona </a:t>
                      </a:r>
                      <a:endParaRPr lang="en-US" sz="1700" dirty="0" smtClean="0">
                        <a:latin typeface="Avenir Medium"/>
                        <a:cs typeface="Avenir Medium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Fresno State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2</a:t>
                      </a:r>
                      <a:endParaRPr lang="en-US" sz="1700" dirty="0">
                        <a:latin typeface="Avenir Medium"/>
                        <a:cs typeface="Avenir Medium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</a:tr>
              <a:tr h="812088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Engineering</a:t>
                      </a:r>
                      <a:endParaRPr lang="en-US" sz="1700" dirty="0">
                        <a:latin typeface="Avenir Medium"/>
                        <a:cs typeface="Avenir Medium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Electrical</a:t>
                      </a:r>
                      <a:r>
                        <a:rPr lang="en-US" sz="1700" baseline="0" dirty="0" smtClean="0">
                          <a:latin typeface="Avenir Medium"/>
                          <a:cs typeface="Avenir Medium"/>
                        </a:rPr>
                        <a:t> Engineer</a:t>
                      </a:r>
                    </a:p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700" baseline="0" dirty="0" smtClean="0">
                          <a:latin typeface="Avenir Medium"/>
                          <a:cs typeface="Avenir Medium"/>
                        </a:rPr>
                        <a:t>Mechanical Engineer</a:t>
                      </a:r>
                    </a:p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700" baseline="0" dirty="0" smtClean="0">
                          <a:latin typeface="Avenir Medium"/>
                          <a:cs typeface="Avenir Medium"/>
                        </a:rPr>
                        <a:t>Industrial Engineer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UC</a:t>
                      </a:r>
                      <a:r>
                        <a:rPr lang="en-US" sz="1700" baseline="0" dirty="0" smtClean="0">
                          <a:latin typeface="Avenir Medium"/>
                          <a:cs typeface="Avenir Medium"/>
                        </a:rPr>
                        <a:t> Davis</a:t>
                      </a:r>
                    </a:p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700" baseline="0" dirty="0" smtClean="0">
                          <a:latin typeface="Avenir Medium"/>
                          <a:cs typeface="Avenir Medium"/>
                        </a:rPr>
                        <a:t>Cal Poly SLO </a:t>
                      </a:r>
                    </a:p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700" baseline="0" dirty="0" smtClean="0">
                          <a:latin typeface="Avenir Medium"/>
                          <a:cs typeface="Avenir Medium"/>
                        </a:rPr>
                        <a:t>Fresno State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700" dirty="0" smtClean="0">
                          <a:latin typeface="Avenir Medium"/>
                          <a:cs typeface="Avenir Medium"/>
                        </a:rPr>
                        <a:t>3</a:t>
                      </a:r>
                      <a:endParaRPr lang="en-US" sz="1700" dirty="0">
                        <a:latin typeface="Avenir Medium"/>
                        <a:cs typeface="Avenir Medium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89655" y="561218"/>
            <a:ext cx="8245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300" dirty="0" smtClean="0">
                <a:latin typeface="Avenir Heavy Oblique"/>
                <a:cs typeface="Avenir Heavy Oblique"/>
              </a:rPr>
              <a:t>Fast track your career!</a:t>
            </a:r>
            <a:endParaRPr lang="en-US" sz="2800" spc="300" dirty="0">
              <a:latin typeface="Avenir Heavy Oblique"/>
              <a:cs typeface="Avenir Heavy Oblique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867180" y="1654275"/>
            <a:ext cx="7404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82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_Temp_1_headline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9655" y="561218"/>
            <a:ext cx="8245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300" dirty="0" smtClean="0">
                <a:latin typeface="Avenir Heavy Oblique"/>
                <a:cs typeface="Avenir Heavy Oblique"/>
              </a:rPr>
              <a:t>Want to learn more?</a:t>
            </a:r>
            <a:endParaRPr lang="en-US" sz="2800" spc="300" dirty="0">
              <a:latin typeface="Avenir Heavy Oblique"/>
              <a:cs typeface="Avenir Heavy Obliqu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9655" y="2251519"/>
            <a:ext cx="802821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9089"/>
              </a:buClr>
              <a:buSzPct val="60000"/>
            </a:pPr>
            <a:r>
              <a:rPr lang="en-US" sz="2000" dirty="0" smtClean="0">
                <a:solidFill>
                  <a:srgbClr val="E2127D"/>
                </a:solidFill>
                <a:latin typeface="Avenir Heavy Oblique"/>
                <a:cs typeface="Avenir Heavy Oblique"/>
              </a:rPr>
              <a:t>For more information contact:</a:t>
            </a:r>
            <a:endParaRPr lang="en-US" sz="2000" dirty="0" smtClean="0">
              <a:solidFill>
                <a:schemeClr val="dk1"/>
              </a:solidFill>
              <a:latin typeface="Avenir Heavy Oblique"/>
              <a:cs typeface="Avenir Heavy Oblique"/>
            </a:endParaRPr>
          </a:p>
          <a:p>
            <a:pPr algn="ctr">
              <a:lnSpc>
                <a:spcPct val="150000"/>
              </a:lnSpc>
              <a:buClr>
                <a:srgbClr val="009089"/>
              </a:buClr>
              <a:buSzPct val="60000"/>
            </a:pPr>
            <a:r>
              <a:rPr lang="en-US" sz="2000" dirty="0" smtClean="0">
                <a:solidFill>
                  <a:schemeClr val="dk1"/>
                </a:solidFill>
                <a:latin typeface="Avenir Medium"/>
                <a:cs typeface="Arial" panose="020B0604020202020204" pitchFamily="34" charset="0"/>
              </a:rPr>
              <a:t>Eric Barba, Senior Director of College and Career Partnerships</a:t>
            </a:r>
          </a:p>
          <a:p>
            <a:pPr algn="ctr">
              <a:lnSpc>
                <a:spcPct val="150000"/>
              </a:lnSpc>
              <a:buClr>
                <a:srgbClr val="009089"/>
              </a:buClr>
              <a:buSzPct val="60000"/>
            </a:pPr>
            <a:r>
              <a:rPr lang="en-US" sz="2000" dirty="0" smtClean="0">
                <a:solidFill>
                  <a:schemeClr val="dk1"/>
                </a:solidFill>
                <a:latin typeface="Avenir Medium"/>
                <a:cs typeface="Arial" panose="020B0604020202020204" pitchFamily="34" charset="0"/>
                <a:hlinkClick r:id="rId3"/>
              </a:rPr>
              <a:t>ebarba@roll.com</a:t>
            </a:r>
            <a:r>
              <a:rPr lang="en-US" sz="2000" dirty="0">
                <a:solidFill>
                  <a:schemeClr val="dk1"/>
                </a:solidFill>
                <a:latin typeface="Avenir Medium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dk1"/>
                </a:solidFill>
                <a:latin typeface="Avenir Medium"/>
                <a:cs typeface="Arial" panose="020B0604020202020204" pitchFamily="34" charset="0"/>
              </a:rPr>
              <a:t>or 310-945-8595</a:t>
            </a:r>
            <a:endParaRPr lang="en-US" dirty="0">
              <a:latin typeface="Avenir Medium"/>
              <a:cs typeface="Avenir Medium"/>
            </a:endParaRPr>
          </a:p>
          <a:p>
            <a:pPr marL="285750" indent="-285750">
              <a:buClr>
                <a:srgbClr val="009089"/>
              </a:buClr>
              <a:buSzPct val="60000"/>
              <a:buFont typeface="Wingdings" charset="2"/>
              <a:buChar char=""/>
            </a:pPr>
            <a:endParaRPr lang="en-US" sz="1000" dirty="0" smtClean="0">
              <a:latin typeface="Avenir Medium"/>
              <a:cs typeface="Avenir Medium"/>
            </a:endParaRPr>
          </a:p>
          <a:p>
            <a:pPr>
              <a:buClr>
                <a:srgbClr val="009089"/>
              </a:buClr>
              <a:buSzPct val="60000"/>
            </a:pPr>
            <a:endParaRPr lang="en-US" sz="1600" dirty="0">
              <a:latin typeface="Avenir Medium"/>
              <a:cs typeface="Avenir Medium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4785405"/>
            <a:ext cx="2133600" cy="273844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Avenir Heavy Oblique"/>
                <a:cs typeface="Avenir Heavy Oblique"/>
              </a:rPr>
              <a:t>17</a:t>
            </a:r>
            <a:endParaRPr lang="en-US" dirty="0">
              <a:solidFill>
                <a:schemeClr val="bg1"/>
              </a:solidFill>
              <a:latin typeface="Avenir Heavy Oblique"/>
              <a:cs typeface="Avenir Heavy Oblique"/>
            </a:endParaRPr>
          </a:p>
        </p:txBody>
      </p:sp>
    </p:spTree>
    <p:extLst>
      <p:ext uri="{BB962C8B-B14F-4D97-AF65-F5344CB8AC3E}">
        <p14:creationId xmlns:p14="http://schemas.microsoft.com/office/powerpoint/2010/main" val="230149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_Temp_1_headline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9655" y="561218"/>
            <a:ext cx="8245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300" dirty="0" smtClean="0">
                <a:latin typeface="Avenir Heavy Oblique"/>
                <a:cs typeface="Avenir Heavy Oblique"/>
              </a:rPr>
              <a:t>Why an Ag Career Academy?</a:t>
            </a:r>
            <a:endParaRPr lang="en-US" sz="2800" spc="300" dirty="0">
              <a:latin typeface="Avenir Heavy Oblique"/>
              <a:cs typeface="Avenir Heavy Obliqu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4126" y="1426097"/>
            <a:ext cx="713896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9089"/>
              </a:buClr>
              <a:buSzPct val="60000"/>
              <a:buFont typeface="Wingdings" charset="2"/>
              <a:buChar char=""/>
            </a:pPr>
            <a:r>
              <a:rPr lang="en-US" sz="1700" dirty="0">
                <a:latin typeface="Avenir Medium"/>
                <a:cs typeface="Avenir Medium"/>
              </a:rPr>
              <a:t>To prepare high school students for </a:t>
            </a:r>
            <a:r>
              <a:rPr lang="en-US" sz="1700" dirty="0" smtClean="0">
                <a:latin typeface="Avenir Medium"/>
                <a:cs typeface="Avenir Medium"/>
              </a:rPr>
              <a:t>high-skilled </a:t>
            </a:r>
            <a:r>
              <a:rPr lang="en-US" sz="1700" dirty="0">
                <a:latin typeface="Avenir Medium"/>
                <a:cs typeface="Avenir Medium"/>
              </a:rPr>
              <a:t>jobs that earn </a:t>
            </a:r>
            <a:r>
              <a:rPr lang="en-US" sz="1700" dirty="0" smtClean="0">
                <a:latin typeface="Avenir Medium"/>
                <a:cs typeface="Avenir Medium"/>
              </a:rPr>
              <a:t>family-sustaining </a:t>
            </a:r>
            <a:r>
              <a:rPr lang="en-US" sz="1700" dirty="0">
                <a:latin typeface="Avenir Medium"/>
                <a:cs typeface="Avenir Medium"/>
              </a:rPr>
              <a:t>salaries and benefits</a:t>
            </a:r>
          </a:p>
          <a:p>
            <a:pPr marL="285750" indent="-285750">
              <a:buClr>
                <a:srgbClr val="009089"/>
              </a:buClr>
              <a:buSzPct val="60000"/>
              <a:buFont typeface="Wingdings" charset="2"/>
              <a:buChar char=""/>
            </a:pPr>
            <a:endParaRPr lang="en-US" sz="1700" dirty="0">
              <a:latin typeface="Avenir Medium"/>
              <a:cs typeface="Avenir Medium"/>
            </a:endParaRPr>
          </a:p>
          <a:p>
            <a:pPr marL="285750" indent="-285750">
              <a:buClr>
                <a:srgbClr val="009089"/>
              </a:buClr>
              <a:buSzPct val="60000"/>
              <a:buFont typeface="Wingdings" charset="2"/>
              <a:buChar char=""/>
            </a:pPr>
            <a:r>
              <a:rPr lang="en-US" sz="1700" dirty="0">
                <a:latin typeface="Avenir Medium"/>
                <a:cs typeface="Avenir Medium"/>
              </a:rPr>
              <a:t>To address the skills gap between market demand and workforce </a:t>
            </a:r>
          </a:p>
          <a:p>
            <a:pPr>
              <a:buClr>
                <a:srgbClr val="009089"/>
              </a:buClr>
              <a:buSzPct val="60000"/>
            </a:pPr>
            <a:endParaRPr lang="en-US" sz="1700" dirty="0" smtClean="0">
              <a:latin typeface="Avenir Medium"/>
              <a:cs typeface="Avenir Medium"/>
            </a:endParaRPr>
          </a:p>
          <a:p>
            <a:pPr>
              <a:buClr>
                <a:srgbClr val="009089"/>
              </a:buClr>
              <a:buSzPct val="60000"/>
            </a:pPr>
            <a:r>
              <a:rPr lang="en-US" sz="1700" dirty="0" smtClean="0">
                <a:solidFill>
                  <a:srgbClr val="E2127D"/>
                </a:solidFill>
                <a:latin typeface="Avenir Heavy Oblique"/>
                <a:cs typeface="Avenir Heavy Oblique"/>
              </a:rPr>
              <a:t>We know…</a:t>
            </a:r>
            <a:endParaRPr lang="en-US" sz="1700" dirty="0">
              <a:solidFill>
                <a:srgbClr val="E2127D"/>
              </a:solidFill>
              <a:latin typeface="Avenir Heavy Oblique"/>
              <a:cs typeface="Avenir Heavy Oblique"/>
            </a:endParaRPr>
          </a:p>
          <a:p>
            <a:pPr>
              <a:buClr>
                <a:srgbClr val="009089"/>
              </a:buClr>
              <a:buSzPct val="60000"/>
            </a:pPr>
            <a:endParaRPr lang="en-US" sz="1700" dirty="0">
              <a:latin typeface="Avenir Medium"/>
              <a:cs typeface="Avenir Medium"/>
            </a:endParaRPr>
          </a:p>
          <a:p>
            <a:pPr marL="285750" indent="-285750">
              <a:buClr>
                <a:srgbClr val="009089"/>
              </a:buClr>
              <a:buSzPct val="60000"/>
              <a:buFont typeface="Wingdings" charset="2"/>
              <a:buChar char=""/>
            </a:pPr>
            <a:r>
              <a:rPr lang="en-US" sz="1700" dirty="0">
                <a:latin typeface="Avenir Medium"/>
                <a:cs typeface="Avenir Medium"/>
              </a:rPr>
              <a:t>1 out of every 5 jobs in the </a:t>
            </a:r>
            <a:r>
              <a:rPr lang="en-US" sz="1700" dirty="0" smtClean="0">
                <a:latin typeface="Avenir Medium"/>
                <a:cs typeface="Avenir Medium"/>
              </a:rPr>
              <a:t>Central Valley </a:t>
            </a:r>
            <a:r>
              <a:rPr lang="en-US" sz="1700" dirty="0">
                <a:latin typeface="Avenir Medium"/>
                <a:cs typeface="Avenir Medium"/>
              </a:rPr>
              <a:t>is in </a:t>
            </a:r>
            <a:r>
              <a:rPr lang="en-US" sz="1700" dirty="0" smtClean="0">
                <a:latin typeface="Avenir Medium"/>
                <a:cs typeface="Avenir Medium"/>
              </a:rPr>
              <a:t>agriculture, </a:t>
            </a:r>
            <a:r>
              <a:rPr lang="en-US" sz="1700" dirty="0">
                <a:latin typeface="Avenir Medium"/>
                <a:cs typeface="Avenir Medium"/>
              </a:rPr>
              <a:t>either directly or indirectly</a:t>
            </a:r>
          </a:p>
          <a:p>
            <a:pPr marL="285750" indent="-285750">
              <a:buClr>
                <a:srgbClr val="009089"/>
              </a:buClr>
              <a:buSzPct val="60000"/>
              <a:buFont typeface="Wingdings" charset="2"/>
              <a:buChar char=""/>
            </a:pPr>
            <a:endParaRPr lang="en-US" sz="1700" dirty="0">
              <a:latin typeface="Avenir Medium"/>
              <a:cs typeface="Avenir Medium"/>
            </a:endParaRPr>
          </a:p>
          <a:p>
            <a:pPr marL="285750" indent="-285750">
              <a:buClr>
                <a:srgbClr val="009089"/>
              </a:buClr>
              <a:buSzPct val="60000"/>
              <a:buFont typeface="Wingdings" charset="2"/>
              <a:buChar char=""/>
            </a:pPr>
            <a:r>
              <a:rPr lang="en-US" sz="1700" dirty="0">
                <a:latin typeface="Avenir Medium"/>
                <a:cs typeface="Avenir Medium"/>
              </a:rPr>
              <a:t>Unemployment rates by </a:t>
            </a:r>
            <a:r>
              <a:rPr lang="en-US" sz="1700" dirty="0" smtClean="0">
                <a:latin typeface="Avenir Medium"/>
                <a:cs typeface="Avenir Medium"/>
              </a:rPr>
              <a:t>county: </a:t>
            </a:r>
            <a:r>
              <a:rPr lang="en-US" sz="1700" dirty="0">
                <a:latin typeface="Avenir Medium"/>
                <a:cs typeface="Avenir Medium"/>
              </a:rPr>
              <a:t>12.5% in Fresno, 10.7% in Kern, 12.8% in </a:t>
            </a:r>
            <a:r>
              <a:rPr lang="en-US" sz="1700" dirty="0" smtClean="0">
                <a:latin typeface="Avenir Medium"/>
                <a:cs typeface="Avenir Medium"/>
              </a:rPr>
              <a:t>Kings </a:t>
            </a:r>
            <a:r>
              <a:rPr lang="en-US" sz="1700" dirty="0">
                <a:latin typeface="Avenir Medium"/>
                <a:cs typeface="Avenir Medium"/>
              </a:rPr>
              <a:t>(December 2013</a:t>
            </a:r>
            <a:r>
              <a:rPr lang="en-US" sz="1700" dirty="0" smtClean="0">
                <a:latin typeface="Avenir Medium"/>
                <a:cs typeface="Avenir Medium"/>
              </a:rPr>
              <a:t>) </a:t>
            </a: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4785405"/>
            <a:ext cx="2133600" cy="273844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Avenir Heavy Oblique"/>
                <a:cs typeface="Avenir Heavy Oblique"/>
              </a:rPr>
              <a:t>2</a:t>
            </a:r>
            <a:endParaRPr lang="en-US" dirty="0">
              <a:solidFill>
                <a:schemeClr val="bg1"/>
              </a:solidFill>
              <a:latin typeface="Avenir Heavy Oblique"/>
              <a:cs typeface="Avenir Heavy Oblique"/>
            </a:endParaRPr>
          </a:p>
        </p:txBody>
      </p:sp>
    </p:spTree>
    <p:extLst>
      <p:ext uri="{BB962C8B-B14F-4D97-AF65-F5344CB8AC3E}">
        <p14:creationId xmlns:p14="http://schemas.microsoft.com/office/powerpoint/2010/main" val="166176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g_Temp_1_headline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9655" y="561218"/>
            <a:ext cx="8245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300" dirty="0" smtClean="0">
                <a:latin typeface="Avenir Heavy Oblique"/>
                <a:cs typeface="Avenir Heavy Oblique"/>
              </a:rPr>
              <a:t>Why join the Academy?</a:t>
            </a:r>
            <a:endParaRPr lang="en-US" sz="2800" spc="300" dirty="0">
              <a:latin typeface="Avenir Heavy Oblique"/>
              <a:cs typeface="Avenir Heavy Obliq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58173" y="1765384"/>
            <a:ext cx="3462427" cy="2731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9089"/>
              </a:buClr>
              <a:buSzPct val="60000"/>
            </a:pPr>
            <a:endParaRPr lang="en-US" dirty="0" smtClean="0">
              <a:latin typeface="Avenir Medium"/>
              <a:cs typeface="Avenir Medium"/>
            </a:endParaRPr>
          </a:p>
          <a:p>
            <a:pPr marL="285750" indent="-285750">
              <a:buClr>
                <a:srgbClr val="009089"/>
              </a:buClr>
              <a:buSzPct val="60000"/>
              <a:buFont typeface="Wingdings" charset="2"/>
              <a:buChar char=""/>
            </a:pPr>
            <a:r>
              <a:rPr lang="en-US" sz="1700" dirty="0" smtClean="0">
                <a:latin typeface="Avenir Medium"/>
                <a:cs typeface="Avenir Medium"/>
              </a:rPr>
              <a:t>Get </a:t>
            </a:r>
            <a:r>
              <a:rPr lang="en-US" sz="1700" dirty="0">
                <a:latin typeface="Avenir Medium"/>
                <a:cs typeface="Avenir Medium"/>
              </a:rPr>
              <a:t>hands-on work exposure in Ag classes throughout high school </a:t>
            </a:r>
            <a:endParaRPr lang="en-US" sz="1700" dirty="0" smtClean="0">
              <a:latin typeface="Avenir Medium"/>
              <a:cs typeface="Avenir Medium"/>
            </a:endParaRPr>
          </a:p>
          <a:p>
            <a:pPr marL="285750" indent="-285750">
              <a:buClr>
                <a:srgbClr val="009089"/>
              </a:buClr>
              <a:buSzPct val="60000"/>
              <a:buFont typeface="Wingdings" charset="2"/>
              <a:buChar char=""/>
            </a:pPr>
            <a:endParaRPr lang="en-US" sz="1700" dirty="0" smtClean="0">
              <a:latin typeface="Avenir Medium"/>
              <a:cs typeface="Avenir Medium"/>
            </a:endParaRPr>
          </a:p>
          <a:p>
            <a:pPr marL="285750" indent="-285750">
              <a:buClr>
                <a:srgbClr val="009089"/>
              </a:buClr>
              <a:buSzPct val="60000"/>
              <a:buFont typeface="Wingdings" charset="2"/>
              <a:buChar char=""/>
            </a:pPr>
            <a:r>
              <a:rPr lang="en-US" sz="1700" dirty="0" smtClean="0">
                <a:latin typeface="Avenir Medium"/>
                <a:cs typeface="Avenir Medium"/>
              </a:rPr>
              <a:t>Graduate </a:t>
            </a:r>
            <a:r>
              <a:rPr lang="en-US" sz="1700" dirty="0">
                <a:latin typeface="Avenir Medium"/>
                <a:cs typeface="Avenir Medium"/>
              </a:rPr>
              <a:t>with a technical certificate or </a:t>
            </a:r>
            <a:r>
              <a:rPr lang="en-US" sz="1700" dirty="0" smtClean="0">
                <a:latin typeface="Avenir Medium"/>
                <a:cs typeface="Avenir Medium"/>
              </a:rPr>
              <a:t>associates degree </a:t>
            </a:r>
            <a:r>
              <a:rPr lang="en-US" sz="1700" dirty="0">
                <a:latin typeface="Avenir Medium"/>
                <a:cs typeface="Avenir Medium"/>
              </a:rPr>
              <a:t>in Ag</a:t>
            </a:r>
          </a:p>
          <a:p>
            <a:pPr>
              <a:lnSpc>
                <a:spcPct val="150000"/>
              </a:lnSpc>
              <a:buClr>
                <a:srgbClr val="009089"/>
              </a:buClr>
              <a:buSzPct val="60000"/>
            </a:pPr>
            <a:endParaRPr lang="en-US" dirty="0">
              <a:latin typeface="Avenir Medium"/>
              <a:cs typeface="Avenir Medium"/>
            </a:endParaRPr>
          </a:p>
        </p:txBody>
      </p:sp>
      <p:pic>
        <p:nvPicPr>
          <p:cNvPr id="5" name="Picture 2" descr="I:\FOR KAMBER\Ag Academy\AgCareerCamp_PFIFieldTrip_Orchard_Almond_Trees_Student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523" y="1764477"/>
            <a:ext cx="3776184" cy="2518072"/>
          </a:xfrm>
          <a:prstGeom prst="rect">
            <a:avLst/>
          </a:prstGeom>
          <a:noFill/>
          <a:ln w="76200" cmpd="sng">
            <a:solidFill>
              <a:srgbClr val="009089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4785405"/>
            <a:ext cx="2133600" cy="273844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Avenir Heavy Oblique"/>
                <a:cs typeface="Avenir Heavy Oblique"/>
              </a:rPr>
              <a:t>3</a:t>
            </a:r>
            <a:endParaRPr lang="en-US" dirty="0">
              <a:solidFill>
                <a:schemeClr val="bg1"/>
              </a:solidFill>
              <a:latin typeface="Avenir Heavy Oblique"/>
              <a:cs typeface="Avenir Heavy Oblique"/>
            </a:endParaRPr>
          </a:p>
        </p:txBody>
      </p:sp>
    </p:spTree>
    <p:extLst>
      <p:ext uri="{BB962C8B-B14F-4D97-AF65-F5344CB8AC3E}">
        <p14:creationId xmlns:p14="http://schemas.microsoft.com/office/powerpoint/2010/main" val="4157376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_Temp_1_headline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91571" y="1799228"/>
            <a:ext cx="4475645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9089"/>
              </a:buClr>
              <a:buSzPct val="60000"/>
            </a:pPr>
            <a:r>
              <a:rPr lang="en-US" sz="1700" dirty="0" smtClean="0">
                <a:solidFill>
                  <a:srgbClr val="E2127D"/>
                </a:solidFill>
                <a:latin typeface="Avenir Heavy Oblique"/>
                <a:cs typeface="Avenir Heavy Oblique"/>
              </a:rPr>
              <a:t>Each student will…</a:t>
            </a:r>
            <a:endParaRPr lang="en-US" sz="1700" dirty="0" smtClean="0">
              <a:latin typeface="Avenir Heavy Oblique"/>
              <a:cs typeface="Avenir Heavy Oblique"/>
            </a:endParaRPr>
          </a:p>
          <a:p>
            <a:pPr marL="285750" indent="-285750">
              <a:buClr>
                <a:srgbClr val="009089"/>
              </a:buClr>
              <a:buSzPct val="60000"/>
              <a:buFont typeface="Wingdings" charset="2"/>
              <a:buChar char=""/>
            </a:pPr>
            <a:endParaRPr lang="en-US" sz="1700" dirty="0" smtClean="0">
              <a:latin typeface="Avenir Medium"/>
              <a:cs typeface="Avenir Medium"/>
            </a:endParaRPr>
          </a:p>
          <a:p>
            <a:pPr marL="285750" indent="-285750">
              <a:buClr>
                <a:srgbClr val="009089"/>
              </a:buClr>
              <a:buSzPct val="60000"/>
              <a:buFont typeface="Wingdings" charset="2"/>
              <a:buChar char=""/>
            </a:pPr>
            <a:r>
              <a:rPr lang="en-US" sz="1700" dirty="0" smtClean="0">
                <a:latin typeface="Avenir Medium"/>
                <a:cs typeface="Avenir Medium"/>
              </a:rPr>
              <a:t>Work </a:t>
            </a:r>
            <a:r>
              <a:rPr lang="en-US" sz="1700" dirty="0">
                <a:latin typeface="Avenir Medium"/>
                <a:cs typeface="Avenir Medium"/>
              </a:rPr>
              <a:t>as a paid apprentice in 12th </a:t>
            </a:r>
            <a:r>
              <a:rPr lang="en-US" sz="1700" dirty="0" smtClean="0">
                <a:latin typeface="Avenir Medium"/>
                <a:cs typeface="Avenir Medium"/>
              </a:rPr>
              <a:t>grade</a:t>
            </a:r>
          </a:p>
          <a:p>
            <a:pPr marL="285750" indent="-285750">
              <a:buClr>
                <a:srgbClr val="009089"/>
              </a:buClr>
              <a:buSzPct val="60000"/>
              <a:buFont typeface="Wingdings" charset="2"/>
              <a:buChar char=""/>
            </a:pPr>
            <a:endParaRPr lang="en-US" sz="1700" dirty="0" smtClean="0">
              <a:latin typeface="Avenir Medium"/>
              <a:cs typeface="Avenir Medium"/>
            </a:endParaRPr>
          </a:p>
          <a:p>
            <a:pPr marL="285750" indent="-285750">
              <a:buClr>
                <a:srgbClr val="009089"/>
              </a:buClr>
              <a:buSzPct val="60000"/>
              <a:buFont typeface="Wingdings" charset="2"/>
              <a:buChar char=""/>
            </a:pPr>
            <a:r>
              <a:rPr lang="en-US" sz="1700" dirty="0" smtClean="0">
                <a:latin typeface="Avenir Medium"/>
                <a:cs typeface="Avenir Medium"/>
              </a:rPr>
              <a:t>Earn college </a:t>
            </a:r>
            <a:r>
              <a:rPr lang="en-US" sz="1700" dirty="0">
                <a:latin typeface="Avenir Medium"/>
                <a:cs typeface="Avenir Medium"/>
              </a:rPr>
              <a:t>credits in 9th </a:t>
            </a:r>
            <a:r>
              <a:rPr lang="en-US" sz="1700" dirty="0" smtClean="0">
                <a:latin typeface="Avenir Medium"/>
                <a:cs typeface="Avenir Medium"/>
              </a:rPr>
              <a:t>grade </a:t>
            </a:r>
            <a:r>
              <a:rPr lang="en-US" sz="1700" dirty="0">
                <a:latin typeface="Avenir Medium"/>
                <a:cs typeface="Avenir Medium"/>
              </a:rPr>
              <a:t>without paying college </a:t>
            </a:r>
            <a:r>
              <a:rPr lang="en-US" sz="1700" dirty="0" smtClean="0">
                <a:latin typeface="Avenir Medium"/>
                <a:cs typeface="Avenir Medium"/>
              </a:rPr>
              <a:t>tuition</a:t>
            </a:r>
          </a:p>
          <a:p>
            <a:pPr marL="285750" indent="-285750">
              <a:buClr>
                <a:srgbClr val="009089"/>
              </a:buClr>
              <a:buSzPct val="60000"/>
              <a:buFont typeface="Wingdings" charset="2"/>
              <a:buChar char=""/>
            </a:pPr>
            <a:endParaRPr lang="en-US" sz="1700" dirty="0" smtClean="0">
              <a:latin typeface="Avenir Medium"/>
              <a:cs typeface="Avenir Medium"/>
            </a:endParaRPr>
          </a:p>
          <a:p>
            <a:pPr marL="285750" indent="-285750">
              <a:buClr>
                <a:srgbClr val="009089"/>
              </a:buClr>
              <a:buSzPct val="60000"/>
              <a:buFont typeface="Wingdings" charset="2"/>
              <a:buChar char=""/>
            </a:pPr>
            <a:r>
              <a:rPr lang="en-US" sz="1700" dirty="0" smtClean="0">
                <a:latin typeface="Avenir Medium"/>
                <a:cs typeface="Avenir Medium"/>
              </a:rPr>
              <a:t>Take up to 17 college classes in high school </a:t>
            </a: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4785405"/>
            <a:ext cx="2133600" cy="273844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Avenir Heavy Oblique"/>
                <a:cs typeface="Avenir Heavy Oblique"/>
              </a:rPr>
              <a:t>4</a:t>
            </a:r>
            <a:endParaRPr lang="en-US" dirty="0">
              <a:solidFill>
                <a:schemeClr val="bg1"/>
              </a:solidFill>
              <a:latin typeface="Avenir Heavy Oblique"/>
              <a:cs typeface="Avenir Heavy Oblique"/>
            </a:endParaRPr>
          </a:p>
        </p:txBody>
      </p:sp>
      <p:pic>
        <p:nvPicPr>
          <p:cNvPr id="10" name="Picture 5" descr="I:\Photos\(in the drop box)\130620.Ag Camp PFI Field Trip\girl students in plant thumbs u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0" r="45344"/>
          <a:stretch/>
        </p:blipFill>
        <p:spPr bwMode="auto">
          <a:xfrm>
            <a:off x="1111643" y="1508905"/>
            <a:ext cx="2362513" cy="3031473"/>
          </a:xfrm>
          <a:prstGeom prst="rect">
            <a:avLst/>
          </a:prstGeom>
          <a:noFill/>
          <a:ln w="76200" cmpd="sng">
            <a:solidFill>
              <a:srgbClr val="009089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89655" y="561218"/>
            <a:ext cx="8245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300" dirty="0" smtClean="0">
                <a:latin typeface="Avenir Heavy Oblique"/>
                <a:cs typeface="Avenir Heavy Oblique"/>
              </a:rPr>
              <a:t>Why join the Academy?</a:t>
            </a:r>
            <a:endParaRPr lang="en-US" sz="2800" spc="300" dirty="0">
              <a:latin typeface="Avenir Heavy Oblique"/>
              <a:cs typeface="Avenir Heavy Oblique"/>
            </a:endParaRPr>
          </a:p>
        </p:txBody>
      </p:sp>
    </p:spTree>
    <p:extLst>
      <p:ext uri="{BB962C8B-B14F-4D97-AF65-F5344CB8AC3E}">
        <p14:creationId xmlns:p14="http://schemas.microsoft.com/office/powerpoint/2010/main" val="127718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_Temp_1_headline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4785405"/>
            <a:ext cx="2133600" cy="273844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  <a:latin typeface="Avenir Heavy Oblique"/>
                <a:cs typeface="Avenir Heavy Oblique"/>
              </a:rPr>
              <a:t>5</a:t>
            </a:r>
          </a:p>
        </p:txBody>
      </p:sp>
      <p:sp>
        <p:nvSpPr>
          <p:cNvPr id="3" name="Rectangle 2"/>
          <p:cNvSpPr/>
          <p:nvPr/>
        </p:nvSpPr>
        <p:spPr>
          <a:xfrm>
            <a:off x="1439805" y="1589797"/>
            <a:ext cx="6263720" cy="3118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2816" lvl="0">
              <a:lnSpc>
                <a:spcPct val="80000"/>
              </a:lnSpc>
            </a:pPr>
            <a:r>
              <a:rPr lang="en-US" sz="1700" dirty="0" smtClean="0">
                <a:solidFill>
                  <a:srgbClr val="E2127D"/>
                </a:solidFill>
                <a:latin typeface="Avenir Heavy Oblique"/>
                <a:cs typeface="Avenir Heavy Oblique"/>
              </a:rPr>
              <a:t>Academy students will get training to become:</a:t>
            </a:r>
          </a:p>
          <a:p>
            <a:pPr marL="132816" lvl="0">
              <a:lnSpc>
                <a:spcPct val="80000"/>
              </a:lnSpc>
            </a:pPr>
            <a:endParaRPr lang="en-US" sz="1700" b="1" dirty="0" smtClean="0">
              <a:solidFill>
                <a:srgbClr val="E2127D"/>
              </a:solidFill>
              <a:latin typeface="Avenir Medium"/>
              <a:cs typeface="Avenir Medium"/>
            </a:endParaRPr>
          </a:p>
          <a:p>
            <a:pPr marL="285750" lvl="0" indent="-285750">
              <a:lnSpc>
                <a:spcPct val="80000"/>
              </a:lnSpc>
              <a:buClr>
                <a:srgbClr val="009089"/>
              </a:buClr>
              <a:buSzPct val="60000"/>
              <a:buFont typeface="Wingdings" charset="2"/>
              <a:buChar char=""/>
            </a:pPr>
            <a:r>
              <a:rPr lang="en-US" sz="1700" dirty="0" smtClean="0">
                <a:solidFill>
                  <a:srgbClr val="292934"/>
                </a:solidFill>
                <a:latin typeface="Avenir Medium"/>
                <a:cs typeface="Avenir Medium"/>
              </a:rPr>
              <a:t>Machine or Equipment Operators</a:t>
            </a:r>
          </a:p>
          <a:p>
            <a:pPr marL="285750" lvl="0" indent="-285750">
              <a:lnSpc>
                <a:spcPct val="80000"/>
              </a:lnSpc>
              <a:buClr>
                <a:srgbClr val="009089"/>
              </a:buClr>
              <a:buSzPct val="60000"/>
              <a:buFont typeface="Wingdings" charset="2"/>
              <a:buChar char=""/>
            </a:pPr>
            <a:endParaRPr lang="en-US" sz="1700" dirty="0" smtClean="0">
              <a:solidFill>
                <a:srgbClr val="292934"/>
              </a:solidFill>
              <a:latin typeface="Avenir Medium"/>
              <a:cs typeface="Avenir Medium"/>
            </a:endParaRPr>
          </a:p>
          <a:p>
            <a:pPr marL="285750" lvl="0" indent="-285750">
              <a:lnSpc>
                <a:spcPct val="80000"/>
              </a:lnSpc>
              <a:buClr>
                <a:srgbClr val="009089"/>
              </a:buClr>
              <a:buSzPct val="60000"/>
              <a:buFont typeface="Wingdings" charset="2"/>
              <a:buChar char=""/>
            </a:pPr>
            <a:r>
              <a:rPr lang="en-US" sz="1700" dirty="0" smtClean="0">
                <a:solidFill>
                  <a:srgbClr val="292934"/>
                </a:solidFill>
                <a:latin typeface="Avenir Medium"/>
                <a:cs typeface="Avenir Medium"/>
              </a:rPr>
              <a:t>Technicians</a:t>
            </a:r>
          </a:p>
          <a:p>
            <a:pPr marL="285750" lvl="0" indent="-285750">
              <a:lnSpc>
                <a:spcPct val="80000"/>
              </a:lnSpc>
              <a:buClr>
                <a:srgbClr val="009089"/>
              </a:buClr>
              <a:buSzPct val="60000"/>
              <a:buFont typeface="Wingdings" charset="2"/>
              <a:buChar char=""/>
            </a:pPr>
            <a:endParaRPr lang="en-US" sz="1700" dirty="0" smtClean="0">
              <a:solidFill>
                <a:srgbClr val="292934"/>
              </a:solidFill>
              <a:latin typeface="Avenir Medium"/>
              <a:cs typeface="Avenir Medium"/>
            </a:endParaRPr>
          </a:p>
          <a:p>
            <a:pPr marL="285750" lvl="0" indent="-285750">
              <a:lnSpc>
                <a:spcPct val="80000"/>
              </a:lnSpc>
              <a:buClr>
                <a:srgbClr val="009089"/>
              </a:buClr>
              <a:buSzPct val="60000"/>
              <a:buFont typeface="Wingdings" charset="2"/>
              <a:buChar char=""/>
            </a:pPr>
            <a:r>
              <a:rPr lang="en-US" sz="1700" dirty="0" smtClean="0">
                <a:solidFill>
                  <a:srgbClr val="292934"/>
                </a:solidFill>
                <a:latin typeface="Avenir Medium"/>
                <a:cs typeface="Avenir Medium"/>
              </a:rPr>
              <a:t>Pest Control Field Scouts</a:t>
            </a:r>
          </a:p>
          <a:p>
            <a:pPr marL="285750" lvl="0" indent="-285750">
              <a:lnSpc>
                <a:spcPct val="80000"/>
              </a:lnSpc>
              <a:buClr>
                <a:srgbClr val="009089"/>
              </a:buClr>
              <a:buSzPct val="60000"/>
              <a:buFont typeface="Wingdings" charset="2"/>
              <a:buChar char=""/>
            </a:pPr>
            <a:endParaRPr lang="en-US" sz="1700" dirty="0" smtClean="0">
              <a:solidFill>
                <a:srgbClr val="292934"/>
              </a:solidFill>
              <a:latin typeface="Avenir Medium"/>
              <a:cs typeface="Avenir Medium"/>
            </a:endParaRPr>
          </a:p>
          <a:p>
            <a:pPr marL="285750" lvl="0" indent="-285750">
              <a:lnSpc>
                <a:spcPct val="80000"/>
              </a:lnSpc>
              <a:buClr>
                <a:srgbClr val="009089"/>
              </a:buClr>
              <a:buSzPct val="60000"/>
              <a:buFont typeface="Wingdings" charset="2"/>
              <a:buChar char=""/>
            </a:pPr>
            <a:r>
              <a:rPr lang="en-US" sz="1700" dirty="0" smtClean="0">
                <a:solidFill>
                  <a:srgbClr val="292934"/>
                </a:solidFill>
                <a:latin typeface="Avenir Medium"/>
                <a:cs typeface="Avenir Medium"/>
              </a:rPr>
              <a:t>General Administrators</a:t>
            </a:r>
          </a:p>
          <a:p>
            <a:pPr marL="285750" lvl="0" indent="-285750">
              <a:lnSpc>
                <a:spcPct val="80000"/>
              </a:lnSpc>
              <a:buClr>
                <a:srgbClr val="009089"/>
              </a:buClr>
              <a:buSzPct val="60000"/>
              <a:buFont typeface="Wingdings" charset="2"/>
              <a:buChar char=""/>
            </a:pPr>
            <a:endParaRPr lang="en-US" sz="1700" dirty="0" smtClean="0">
              <a:solidFill>
                <a:srgbClr val="292934"/>
              </a:solidFill>
              <a:latin typeface="Avenir Medium"/>
              <a:cs typeface="Avenir Medium"/>
            </a:endParaRPr>
          </a:p>
          <a:p>
            <a:pPr marL="285750" lvl="0" indent="-285750">
              <a:lnSpc>
                <a:spcPct val="80000"/>
              </a:lnSpc>
              <a:buClr>
                <a:srgbClr val="009089"/>
              </a:buClr>
              <a:buSzPct val="60000"/>
              <a:buFont typeface="Wingdings" charset="2"/>
              <a:buChar char=""/>
            </a:pPr>
            <a:r>
              <a:rPr lang="en-US" sz="1700" dirty="0" smtClean="0">
                <a:solidFill>
                  <a:srgbClr val="292934"/>
                </a:solidFill>
                <a:latin typeface="Avenir Medium"/>
                <a:cs typeface="Avenir Medium"/>
              </a:rPr>
              <a:t>Maintenance Managers or Product Line Supervisors</a:t>
            </a:r>
          </a:p>
          <a:p>
            <a:pPr marL="285750" lvl="0" indent="-285750">
              <a:lnSpc>
                <a:spcPct val="80000"/>
              </a:lnSpc>
              <a:buClr>
                <a:srgbClr val="009089"/>
              </a:buClr>
              <a:buSzPct val="60000"/>
              <a:buFont typeface="Wingdings" charset="2"/>
              <a:buChar char=""/>
            </a:pPr>
            <a:endParaRPr lang="en-US" sz="1700" dirty="0" smtClean="0">
              <a:solidFill>
                <a:srgbClr val="292934"/>
              </a:solidFill>
              <a:latin typeface="Avenir Medium"/>
              <a:cs typeface="Avenir Medium"/>
            </a:endParaRPr>
          </a:p>
          <a:p>
            <a:pPr>
              <a:lnSpc>
                <a:spcPct val="80000"/>
              </a:lnSpc>
              <a:buClr>
                <a:srgbClr val="009089"/>
              </a:buClr>
              <a:buSzPct val="60000"/>
            </a:pPr>
            <a:r>
              <a:rPr lang="en-US" sz="1700" dirty="0">
                <a:latin typeface="Avenir Black"/>
                <a:cs typeface="Avenir Black"/>
              </a:rPr>
              <a:t>Go to a University and finish early, while saving money</a:t>
            </a:r>
            <a:r>
              <a:rPr lang="en-US" sz="1700" dirty="0" smtClean="0">
                <a:latin typeface="Avenir Black"/>
                <a:cs typeface="Avenir Black"/>
              </a:rPr>
              <a:t>!</a:t>
            </a:r>
            <a:endParaRPr lang="en-US" sz="1700" dirty="0">
              <a:latin typeface="Avenir Black"/>
              <a:cs typeface="Avenir Black"/>
            </a:endParaRPr>
          </a:p>
          <a:p>
            <a:pPr marL="453911" lvl="1">
              <a:lnSpc>
                <a:spcPct val="150000"/>
              </a:lnSpc>
            </a:pPr>
            <a:endParaRPr lang="en-US" sz="1400" dirty="0"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5699" y="563669"/>
            <a:ext cx="3072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venir Heavy Oblique"/>
                <a:cs typeface="Avenir Heavy Oblique"/>
              </a:rPr>
              <a:t>Ready for work?</a:t>
            </a:r>
            <a:endParaRPr lang="en-US" sz="2800" dirty="0">
              <a:latin typeface="Avenir Heavy Oblique"/>
              <a:cs typeface="Avenir Heavy Oblique"/>
            </a:endParaRPr>
          </a:p>
        </p:txBody>
      </p:sp>
    </p:spTree>
    <p:extLst>
      <p:ext uri="{BB962C8B-B14F-4D97-AF65-F5344CB8AC3E}">
        <p14:creationId xmlns:p14="http://schemas.microsoft.com/office/powerpoint/2010/main" val="379460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_Temp_1_headline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86664" y="1541610"/>
            <a:ext cx="4115682" cy="2577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9089"/>
              </a:buClr>
              <a:buSzPct val="60000"/>
              <a:buFont typeface="Wingdings" charset="2"/>
              <a:buChar char=""/>
            </a:pPr>
            <a:endParaRPr lang="en-US" sz="1700" dirty="0" smtClean="0">
              <a:latin typeface="Avenir Medium"/>
              <a:cs typeface="Avenir Medium"/>
            </a:endParaRPr>
          </a:p>
          <a:p>
            <a:pPr marL="285750" indent="-285750">
              <a:buClr>
                <a:srgbClr val="009089"/>
              </a:buClr>
              <a:buSzPct val="60000"/>
              <a:buFont typeface="Wingdings" charset="2"/>
              <a:buChar char=""/>
            </a:pPr>
            <a:r>
              <a:rPr lang="en-US" sz="1700" dirty="0">
                <a:latin typeface="Avenir Medium"/>
                <a:cs typeface="Avenir Medium"/>
              </a:rPr>
              <a:t>Renovated school </a:t>
            </a:r>
            <a:r>
              <a:rPr lang="en-US" sz="1700" dirty="0" smtClean="0">
                <a:latin typeface="Avenir Medium"/>
                <a:cs typeface="Avenir Medium"/>
              </a:rPr>
              <a:t>facilities: labs</a:t>
            </a:r>
            <a:r>
              <a:rPr lang="en-US" sz="1700" dirty="0">
                <a:latin typeface="Avenir Medium"/>
                <a:cs typeface="Avenir Medium"/>
              </a:rPr>
              <a:t>, equipment</a:t>
            </a:r>
            <a:r>
              <a:rPr lang="en-US" sz="1700" dirty="0" smtClean="0">
                <a:latin typeface="Avenir Medium"/>
                <a:cs typeface="Avenir Medium"/>
              </a:rPr>
              <a:t>, orchards</a:t>
            </a:r>
          </a:p>
          <a:p>
            <a:pPr marL="285750" indent="-285750">
              <a:buClr>
                <a:srgbClr val="009089"/>
              </a:buClr>
              <a:buSzPct val="60000"/>
              <a:buFont typeface="Wingdings" charset="2"/>
              <a:buChar char=""/>
            </a:pPr>
            <a:endParaRPr lang="en-US" sz="1700" dirty="0">
              <a:latin typeface="Avenir Medium"/>
              <a:cs typeface="Avenir Medium"/>
            </a:endParaRPr>
          </a:p>
          <a:p>
            <a:pPr marL="285750" indent="-285750">
              <a:buClr>
                <a:srgbClr val="009089"/>
              </a:buClr>
              <a:buSzPct val="60000"/>
              <a:buFont typeface="Wingdings" charset="2"/>
              <a:buChar char=""/>
            </a:pPr>
            <a:r>
              <a:rPr lang="en-US" sz="1700" dirty="0">
                <a:latin typeface="Avenir Medium"/>
                <a:cs typeface="Avenir Medium"/>
              </a:rPr>
              <a:t>D</a:t>
            </a:r>
            <a:r>
              <a:rPr lang="en-US" sz="1700" dirty="0" smtClean="0">
                <a:latin typeface="Avenir Medium"/>
                <a:cs typeface="Avenir Medium"/>
              </a:rPr>
              <a:t>edicated </a:t>
            </a:r>
            <a:r>
              <a:rPr lang="en-US" sz="1700" dirty="0">
                <a:latin typeface="Avenir Medium"/>
                <a:cs typeface="Avenir Medium"/>
              </a:rPr>
              <a:t>team of high school teachers and college </a:t>
            </a:r>
            <a:r>
              <a:rPr lang="en-US" sz="1700" dirty="0" smtClean="0">
                <a:latin typeface="Avenir Medium"/>
                <a:cs typeface="Avenir Medium"/>
              </a:rPr>
              <a:t>professors</a:t>
            </a:r>
          </a:p>
          <a:p>
            <a:pPr marL="285750" indent="-285750">
              <a:buClr>
                <a:srgbClr val="009089"/>
              </a:buClr>
              <a:buSzPct val="60000"/>
              <a:buFont typeface="Wingdings" charset="2"/>
              <a:buChar char=""/>
            </a:pPr>
            <a:endParaRPr lang="en-US" sz="1700" dirty="0" smtClean="0">
              <a:latin typeface="Avenir Medium"/>
              <a:cs typeface="Avenir Medium"/>
            </a:endParaRPr>
          </a:p>
          <a:p>
            <a:pPr marL="285750" indent="-285750">
              <a:buClr>
                <a:srgbClr val="009089"/>
              </a:buClr>
              <a:buSzPct val="60000"/>
              <a:buFont typeface="Wingdings" charset="2"/>
              <a:buChar char=""/>
            </a:pPr>
            <a:r>
              <a:rPr lang="en-US" sz="1700" dirty="0" smtClean="0">
                <a:latin typeface="Avenir Medium"/>
                <a:cs typeface="Avenir Medium"/>
              </a:rPr>
              <a:t>Intervention </a:t>
            </a:r>
            <a:r>
              <a:rPr lang="en-US" sz="1700" dirty="0">
                <a:latin typeface="Avenir Medium"/>
                <a:cs typeface="Avenir Medium"/>
              </a:rPr>
              <a:t>and </a:t>
            </a:r>
            <a:r>
              <a:rPr lang="en-US" sz="1700" dirty="0" smtClean="0">
                <a:latin typeface="Avenir Medium"/>
                <a:cs typeface="Avenir Medium"/>
              </a:rPr>
              <a:t>wraparound </a:t>
            </a:r>
            <a:r>
              <a:rPr lang="en-US" sz="1700" dirty="0">
                <a:latin typeface="Avenir Medium"/>
                <a:cs typeface="Avenir Medium"/>
              </a:rPr>
              <a:t>support </a:t>
            </a:r>
            <a:r>
              <a:rPr lang="en-US" sz="1700" dirty="0" smtClean="0">
                <a:latin typeface="Avenir Medium"/>
                <a:cs typeface="Avenir Medium"/>
              </a:rPr>
              <a:t>services</a:t>
            </a:r>
            <a:endParaRPr lang="en-US" sz="1700" dirty="0">
              <a:latin typeface="Avenir Medium"/>
              <a:cs typeface="Avenir Medium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4785405"/>
            <a:ext cx="2133600" cy="273844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Avenir Heavy Oblique"/>
                <a:cs typeface="Avenir Heavy Oblique"/>
              </a:rPr>
              <a:t>6</a:t>
            </a:r>
            <a:endParaRPr lang="en-US" dirty="0">
              <a:solidFill>
                <a:schemeClr val="bg1"/>
              </a:solidFill>
              <a:latin typeface="Avenir Heavy Oblique"/>
              <a:cs typeface="Avenir Heavy Oblique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55580" y="2043924"/>
            <a:ext cx="3198669" cy="1963132"/>
          </a:xfrm>
          <a:prstGeom prst="rect">
            <a:avLst/>
          </a:prstGeom>
          <a:noFill/>
          <a:ln w="76200" cmpd="sng">
            <a:solidFill>
              <a:srgbClr val="00908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9655" y="561218"/>
            <a:ext cx="8245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300" dirty="0" smtClean="0">
                <a:latin typeface="Avenir Heavy Oblique"/>
                <a:cs typeface="Avenir Heavy Oblique"/>
              </a:rPr>
              <a:t>What makes us </a:t>
            </a:r>
            <a:r>
              <a:rPr lang="en-US" sz="2800" spc="300" dirty="0">
                <a:latin typeface="Avenir Heavy Oblique"/>
                <a:cs typeface="Avenir Heavy Oblique"/>
              </a:rPr>
              <a:t>u</a:t>
            </a:r>
            <a:r>
              <a:rPr lang="en-US" sz="2800" spc="300" dirty="0" smtClean="0">
                <a:latin typeface="Avenir Heavy Oblique"/>
                <a:cs typeface="Avenir Heavy Oblique"/>
              </a:rPr>
              <a:t>nique?</a:t>
            </a:r>
            <a:endParaRPr lang="en-US" sz="2800" spc="300" dirty="0">
              <a:latin typeface="Avenir Heavy Oblique"/>
              <a:cs typeface="Avenir Heavy Oblique"/>
            </a:endParaRPr>
          </a:p>
        </p:txBody>
      </p:sp>
    </p:spTree>
    <p:extLst>
      <p:ext uri="{BB962C8B-B14F-4D97-AF65-F5344CB8AC3E}">
        <p14:creationId xmlns:p14="http://schemas.microsoft.com/office/powerpoint/2010/main" val="405780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g_Temp_1_headline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Z:\Education\Career_Technical_Education\Ag_Career_Camp\Guest_Speakers\AgCamp_GuestSpeakers_Staff_Student_Girl_Shirts_Joe_MacIlvaine_Javier_Higuer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3" b="19242"/>
          <a:stretch/>
        </p:blipFill>
        <p:spPr bwMode="auto">
          <a:xfrm>
            <a:off x="1178299" y="1634255"/>
            <a:ext cx="3121506" cy="2782208"/>
          </a:xfrm>
          <a:prstGeom prst="rect">
            <a:avLst/>
          </a:prstGeom>
          <a:noFill/>
          <a:ln w="76200" cmpd="sng">
            <a:solidFill>
              <a:srgbClr val="009089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700685" y="2028093"/>
            <a:ext cx="3867161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9089"/>
              </a:buClr>
              <a:buSzPct val="60000"/>
              <a:buFont typeface="Wingdings" charset="2"/>
              <a:buChar char=""/>
            </a:pPr>
            <a:r>
              <a:rPr lang="en-US" sz="1700" dirty="0">
                <a:latin typeface="Avenir Medium"/>
                <a:cs typeface="Avenir Medium"/>
              </a:rPr>
              <a:t>Summer camp </a:t>
            </a:r>
            <a:r>
              <a:rPr lang="en-US" sz="1700" dirty="0" smtClean="0">
                <a:latin typeface="Avenir Medium"/>
                <a:cs typeface="Avenir Medium"/>
              </a:rPr>
              <a:t>opportunities</a:t>
            </a:r>
          </a:p>
          <a:p>
            <a:pPr marL="285750" indent="-285750">
              <a:buClr>
                <a:srgbClr val="009089"/>
              </a:buClr>
              <a:buSzPct val="60000"/>
              <a:buFont typeface="Wingdings" charset="2"/>
              <a:buChar char=""/>
            </a:pPr>
            <a:endParaRPr lang="en-US" sz="1700" dirty="0">
              <a:latin typeface="Avenir Medium"/>
              <a:cs typeface="Avenir Medium"/>
            </a:endParaRPr>
          </a:p>
          <a:p>
            <a:pPr marL="285750" indent="-285750">
              <a:buClr>
                <a:srgbClr val="009089"/>
              </a:buClr>
              <a:buSzPct val="60000"/>
              <a:buFont typeface="Wingdings" charset="2"/>
              <a:buChar char=""/>
            </a:pPr>
            <a:r>
              <a:rPr lang="en-US" sz="1700" dirty="0">
                <a:latin typeface="Avenir Medium"/>
                <a:cs typeface="Avenir Medium"/>
              </a:rPr>
              <a:t>Overnight leadership </a:t>
            </a:r>
            <a:r>
              <a:rPr lang="en-US" sz="1700" dirty="0" smtClean="0">
                <a:latin typeface="Avenir Medium"/>
                <a:cs typeface="Avenir Medium"/>
              </a:rPr>
              <a:t>and </a:t>
            </a:r>
            <a:r>
              <a:rPr lang="en-US" sz="1700" dirty="0">
                <a:latin typeface="Avenir Medium"/>
                <a:cs typeface="Avenir Medium"/>
              </a:rPr>
              <a:t>science camp at </a:t>
            </a:r>
            <a:r>
              <a:rPr lang="en-US" sz="1700" dirty="0" smtClean="0">
                <a:latin typeface="Avenir Medium"/>
                <a:cs typeface="Avenir Medium"/>
              </a:rPr>
              <a:t>Yosemite</a:t>
            </a:r>
          </a:p>
          <a:p>
            <a:pPr marL="285750" indent="-285750">
              <a:buClr>
                <a:srgbClr val="009089"/>
              </a:buClr>
              <a:buSzPct val="60000"/>
              <a:buFont typeface="Wingdings" charset="2"/>
              <a:buChar char=""/>
            </a:pPr>
            <a:endParaRPr lang="en-US" sz="1700" dirty="0">
              <a:latin typeface="Avenir Medium"/>
              <a:cs typeface="Avenir Medium"/>
            </a:endParaRPr>
          </a:p>
          <a:p>
            <a:pPr marL="285750" indent="-285750">
              <a:buClr>
                <a:srgbClr val="009089"/>
              </a:buClr>
              <a:buSzPct val="60000"/>
              <a:buFont typeface="Wingdings" charset="2"/>
              <a:buChar char=""/>
            </a:pPr>
            <a:r>
              <a:rPr lang="en-US" sz="1700" dirty="0">
                <a:latin typeface="Avenir Medium"/>
                <a:cs typeface="Avenir Medium"/>
              </a:rPr>
              <a:t>Guest speakers, job shadowing and mentoring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9655" y="561218"/>
            <a:ext cx="8245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300" dirty="0" smtClean="0">
                <a:latin typeface="Avenir Heavy Oblique"/>
                <a:cs typeface="Avenir Heavy Oblique"/>
              </a:rPr>
              <a:t>What makes us unique?</a:t>
            </a:r>
            <a:endParaRPr lang="en-US" sz="2800" spc="300" dirty="0">
              <a:latin typeface="Avenir Heavy Oblique"/>
              <a:cs typeface="Avenir Heavy Oblique"/>
            </a:endParaRPr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4785405"/>
            <a:ext cx="2133600" cy="273844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Avenir Heavy Oblique"/>
                <a:cs typeface="Avenir Heavy Oblique"/>
              </a:rPr>
              <a:t>7</a:t>
            </a:r>
            <a:endParaRPr lang="en-US" dirty="0">
              <a:solidFill>
                <a:schemeClr val="bg1"/>
              </a:solidFill>
              <a:latin typeface="Avenir Heavy Oblique"/>
              <a:cs typeface="Avenir Heavy Oblique"/>
            </a:endParaRPr>
          </a:p>
        </p:txBody>
      </p:sp>
    </p:spTree>
    <p:extLst>
      <p:ext uri="{BB962C8B-B14F-4D97-AF65-F5344CB8AC3E}">
        <p14:creationId xmlns:p14="http://schemas.microsoft.com/office/powerpoint/2010/main" val="1775991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_Temp_1_headline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9655" y="561218"/>
            <a:ext cx="8245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300" dirty="0" smtClean="0">
                <a:latin typeface="Avenir Heavy Oblique"/>
                <a:cs typeface="Avenir Heavy Oblique"/>
              </a:rPr>
              <a:t>Who will the Academy serve?</a:t>
            </a:r>
            <a:endParaRPr lang="en-US" sz="2800" spc="300" dirty="0">
              <a:latin typeface="Avenir Heavy Oblique"/>
              <a:cs typeface="Avenir Heavy Obliqu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8273" y="1438680"/>
            <a:ext cx="7023695" cy="3399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Clr>
                <a:srgbClr val="009089"/>
              </a:buClr>
              <a:buSzPct val="60000"/>
            </a:pPr>
            <a:r>
              <a:rPr lang="en-US" sz="1700" dirty="0" smtClean="0">
                <a:solidFill>
                  <a:srgbClr val="E2127D"/>
                </a:solidFill>
                <a:latin typeface="Avenir Heavy Oblique"/>
                <a:cs typeface="Avenir Heavy Oblique"/>
              </a:rPr>
              <a:t>In 2014, we </a:t>
            </a:r>
            <a:r>
              <a:rPr lang="en-US" sz="1700" dirty="0">
                <a:solidFill>
                  <a:srgbClr val="E2127D"/>
                </a:solidFill>
                <a:latin typeface="Avenir Heavy Oblique"/>
                <a:cs typeface="Avenir Heavy Oblique"/>
              </a:rPr>
              <a:t>will launch </a:t>
            </a:r>
            <a:r>
              <a:rPr lang="en-US" sz="1700" dirty="0" smtClean="0">
                <a:solidFill>
                  <a:srgbClr val="E2127D"/>
                </a:solidFill>
                <a:latin typeface="Avenir Heavy Oblique"/>
                <a:cs typeface="Avenir Heavy Oblique"/>
              </a:rPr>
              <a:t>the Academy with 250 9</a:t>
            </a:r>
            <a:r>
              <a:rPr lang="en-US" sz="1700" baseline="30000" dirty="0" smtClean="0">
                <a:solidFill>
                  <a:srgbClr val="E2127D"/>
                </a:solidFill>
                <a:latin typeface="Avenir Heavy Oblique"/>
                <a:cs typeface="Avenir Heavy Oblique"/>
              </a:rPr>
              <a:t>th</a:t>
            </a:r>
            <a:r>
              <a:rPr lang="en-US" sz="1700" dirty="0" smtClean="0">
                <a:solidFill>
                  <a:srgbClr val="E2127D"/>
                </a:solidFill>
                <a:latin typeface="Avenir Heavy Oblique"/>
                <a:cs typeface="Avenir Heavy Oblique"/>
              </a:rPr>
              <a:t> graders from: </a:t>
            </a:r>
          </a:p>
          <a:p>
            <a:pPr marL="285750" lvl="0" indent="-285750">
              <a:lnSpc>
                <a:spcPct val="90000"/>
              </a:lnSpc>
              <a:buClr>
                <a:srgbClr val="009089"/>
              </a:buClr>
              <a:buSzPct val="60000"/>
              <a:buFont typeface="Wingdings" charset="2"/>
              <a:buChar char=""/>
            </a:pPr>
            <a:endParaRPr lang="en-US" sz="1700" dirty="0" smtClean="0">
              <a:solidFill>
                <a:srgbClr val="292934"/>
              </a:solidFill>
              <a:latin typeface="Avenir Medium"/>
              <a:cs typeface="Avenir Medium"/>
            </a:endParaRPr>
          </a:p>
          <a:p>
            <a:pPr>
              <a:lnSpc>
                <a:spcPct val="90000"/>
              </a:lnSpc>
              <a:buClr>
                <a:srgbClr val="009089"/>
              </a:buClr>
              <a:buSzPct val="60000"/>
            </a:pPr>
            <a:r>
              <a:rPr lang="en-US" sz="1700" dirty="0" smtClean="0">
                <a:solidFill>
                  <a:srgbClr val="292934"/>
                </a:solidFill>
                <a:latin typeface="Avenir Medium"/>
                <a:cs typeface="Avenir Medium"/>
              </a:rPr>
              <a:t>	</a:t>
            </a:r>
            <a:r>
              <a:rPr lang="en-US" sz="1700" dirty="0">
                <a:solidFill>
                  <a:srgbClr val="292934"/>
                </a:solidFill>
                <a:latin typeface="Avenir Medium"/>
                <a:cs typeface="Avenir Medium"/>
              </a:rPr>
              <a:t>	Paramount </a:t>
            </a:r>
            <a:r>
              <a:rPr lang="en-US" sz="1700" dirty="0" smtClean="0">
                <a:solidFill>
                  <a:srgbClr val="292934"/>
                </a:solidFill>
                <a:latin typeface="Avenir Medium"/>
                <a:cs typeface="Avenir Medium"/>
              </a:rPr>
              <a:t>Academy</a:t>
            </a:r>
          </a:p>
          <a:p>
            <a:pPr>
              <a:lnSpc>
                <a:spcPct val="90000"/>
              </a:lnSpc>
              <a:buClr>
                <a:srgbClr val="009089"/>
              </a:buClr>
              <a:buSzPct val="60000"/>
            </a:pPr>
            <a:endParaRPr lang="en-US" sz="1700" dirty="0">
              <a:solidFill>
                <a:srgbClr val="292934"/>
              </a:solidFill>
              <a:latin typeface="Avenir Medium"/>
              <a:cs typeface="Avenir Medium"/>
            </a:endParaRPr>
          </a:p>
          <a:p>
            <a:pPr lvl="0">
              <a:lnSpc>
                <a:spcPct val="90000"/>
              </a:lnSpc>
              <a:buClr>
                <a:srgbClr val="009089"/>
              </a:buClr>
              <a:buSzPct val="60000"/>
            </a:pPr>
            <a:r>
              <a:rPr lang="en-US" sz="1700" dirty="0" smtClean="0">
                <a:solidFill>
                  <a:srgbClr val="292934"/>
                </a:solidFill>
                <a:latin typeface="Avenir Medium"/>
                <a:cs typeface="Avenir Medium"/>
              </a:rPr>
              <a:t>		Avenal HS</a:t>
            </a:r>
          </a:p>
          <a:p>
            <a:pPr lvl="0">
              <a:lnSpc>
                <a:spcPct val="90000"/>
              </a:lnSpc>
              <a:buClr>
                <a:srgbClr val="009089"/>
              </a:buClr>
              <a:buSzPct val="60000"/>
            </a:pPr>
            <a:endParaRPr lang="en-US" sz="1700" dirty="0" smtClean="0">
              <a:solidFill>
                <a:srgbClr val="292934"/>
              </a:solidFill>
              <a:latin typeface="Avenir Medium"/>
              <a:cs typeface="Avenir Medium"/>
            </a:endParaRPr>
          </a:p>
          <a:p>
            <a:pPr lvl="0">
              <a:lnSpc>
                <a:spcPct val="90000"/>
              </a:lnSpc>
              <a:buClr>
                <a:srgbClr val="009089"/>
              </a:buClr>
              <a:buSzPct val="60000"/>
            </a:pPr>
            <a:r>
              <a:rPr lang="en-US" sz="1700" dirty="0" smtClean="0">
                <a:solidFill>
                  <a:srgbClr val="292934"/>
                </a:solidFill>
                <a:latin typeface="Avenir Medium"/>
                <a:cs typeface="Avenir Medium"/>
              </a:rPr>
              <a:t>		McFarland HS</a:t>
            </a:r>
          </a:p>
          <a:p>
            <a:pPr lvl="0">
              <a:lnSpc>
                <a:spcPct val="90000"/>
              </a:lnSpc>
              <a:buClr>
                <a:srgbClr val="009089"/>
              </a:buClr>
              <a:buSzPct val="60000"/>
            </a:pPr>
            <a:endParaRPr lang="en-US" sz="1700" dirty="0" smtClean="0">
              <a:solidFill>
                <a:srgbClr val="292934"/>
              </a:solidFill>
              <a:latin typeface="Avenir Medium"/>
              <a:cs typeface="Avenir Medium"/>
            </a:endParaRPr>
          </a:p>
          <a:p>
            <a:pPr lvl="0">
              <a:lnSpc>
                <a:spcPct val="90000"/>
              </a:lnSpc>
              <a:buClr>
                <a:srgbClr val="009089"/>
              </a:buClr>
              <a:buSzPct val="60000"/>
            </a:pPr>
            <a:r>
              <a:rPr lang="en-US" sz="1700" dirty="0" smtClean="0">
                <a:solidFill>
                  <a:srgbClr val="292934"/>
                </a:solidFill>
                <a:latin typeface="Avenir Medium"/>
                <a:cs typeface="Avenir Medium"/>
              </a:rPr>
              <a:t>		Sanger HS</a:t>
            </a:r>
            <a:r>
              <a:rPr lang="en-US" sz="1700" dirty="0" smtClean="0">
                <a:latin typeface="Avenir Medium"/>
                <a:cs typeface="Avenir Medium"/>
              </a:rPr>
              <a:t> </a:t>
            </a:r>
          </a:p>
          <a:p>
            <a:pPr>
              <a:lnSpc>
                <a:spcPct val="90000"/>
              </a:lnSpc>
              <a:buClr>
                <a:srgbClr val="009089"/>
              </a:buClr>
              <a:buSzPct val="60000"/>
            </a:pPr>
            <a:endParaRPr lang="en-US" sz="1700" dirty="0">
              <a:latin typeface="Avenir Medium"/>
              <a:cs typeface="Avenir Medium"/>
            </a:endParaRPr>
          </a:p>
          <a:p>
            <a:pPr>
              <a:lnSpc>
                <a:spcPct val="90000"/>
              </a:lnSpc>
              <a:buClr>
                <a:srgbClr val="009089"/>
              </a:buClr>
              <a:buSzPct val="60000"/>
            </a:pPr>
            <a:r>
              <a:rPr lang="en-US" sz="1700" dirty="0" smtClean="0">
                <a:latin typeface="Avenir Medium"/>
                <a:cs typeface="Avenir Medium"/>
              </a:rPr>
              <a:t>		In </a:t>
            </a:r>
            <a:r>
              <a:rPr lang="en-US" sz="1700" dirty="0">
                <a:latin typeface="Avenir Medium"/>
                <a:cs typeface="Avenir Medium"/>
              </a:rPr>
              <a:t>2015, </a:t>
            </a:r>
            <a:r>
              <a:rPr lang="en-US" sz="1700" dirty="0" smtClean="0">
                <a:latin typeface="Avenir Medium"/>
                <a:cs typeface="Avenir Medium"/>
              </a:rPr>
              <a:t>we hope to add Wasco HS.</a:t>
            </a:r>
          </a:p>
          <a:p>
            <a:pPr>
              <a:lnSpc>
                <a:spcPct val="90000"/>
              </a:lnSpc>
              <a:buClr>
                <a:srgbClr val="009089"/>
              </a:buClr>
              <a:buSzPct val="60000"/>
            </a:pPr>
            <a:endParaRPr lang="en-US" sz="1700" dirty="0" smtClean="0">
              <a:latin typeface="Avenir Medium"/>
              <a:cs typeface="Avenir Medium"/>
            </a:endParaRPr>
          </a:p>
          <a:p>
            <a:pPr>
              <a:lnSpc>
                <a:spcPct val="90000"/>
              </a:lnSpc>
              <a:buClr>
                <a:srgbClr val="009089"/>
              </a:buClr>
              <a:buSzPct val="60000"/>
            </a:pPr>
            <a:r>
              <a:rPr lang="en-US" sz="1700" dirty="0" smtClean="0">
                <a:solidFill>
                  <a:srgbClr val="E2127D"/>
                </a:solidFill>
                <a:latin typeface="Avenir Heavy Oblique"/>
                <a:cs typeface="Avenir Heavy Oblique"/>
              </a:rPr>
              <a:t>By 2018, we project to serve almost 1,200 students in grades 9–12.</a:t>
            </a:r>
            <a:endParaRPr lang="en-US" sz="1700" dirty="0" smtClean="0">
              <a:solidFill>
                <a:schemeClr val="dk1"/>
              </a:solidFill>
              <a:latin typeface="Avenir Heavy Oblique"/>
              <a:cs typeface="Avenir Heavy Oblique"/>
            </a:endParaRPr>
          </a:p>
          <a:p>
            <a:pPr>
              <a:buClr>
                <a:srgbClr val="009089"/>
              </a:buClr>
              <a:buSzPct val="60000"/>
            </a:pPr>
            <a:endParaRPr lang="en-US" sz="1600" dirty="0">
              <a:latin typeface="Avenir Medium"/>
              <a:cs typeface="Avenir Medium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4785405"/>
            <a:ext cx="2133600" cy="273844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  <a:latin typeface="Avenir Heavy Oblique"/>
                <a:cs typeface="Avenir Heavy Oblique"/>
              </a:rPr>
              <a:t>8</a:t>
            </a:r>
          </a:p>
        </p:txBody>
      </p:sp>
      <p:pic>
        <p:nvPicPr>
          <p:cNvPr id="6" name="Picture 5" descr="paramount_academy_wolves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00"/>
          <a:stretch/>
        </p:blipFill>
        <p:spPr>
          <a:xfrm>
            <a:off x="1336334" y="1870620"/>
            <a:ext cx="591406" cy="349278"/>
          </a:xfrm>
          <a:prstGeom prst="rect">
            <a:avLst/>
          </a:prstGeom>
        </p:spPr>
      </p:pic>
      <p:pic>
        <p:nvPicPr>
          <p:cNvPr id="8" name="Picture 7" descr="Wasco_Union_High_School_(CA)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60" y="3755676"/>
            <a:ext cx="359954" cy="398829"/>
          </a:xfrm>
          <a:prstGeom prst="rect">
            <a:avLst/>
          </a:prstGeom>
        </p:spPr>
      </p:pic>
      <p:pic>
        <p:nvPicPr>
          <p:cNvPr id="10" name="Picture 9" descr="Avenal-logo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947" y="2278383"/>
            <a:ext cx="560180" cy="481755"/>
          </a:xfrm>
          <a:prstGeom prst="rect">
            <a:avLst/>
          </a:prstGeom>
        </p:spPr>
      </p:pic>
      <p:pic>
        <p:nvPicPr>
          <p:cNvPr id="11" name="Picture 10" descr="logo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428" y="2809207"/>
            <a:ext cx="445218" cy="445218"/>
          </a:xfrm>
          <a:prstGeom prst="rect">
            <a:avLst/>
          </a:prstGeom>
        </p:spPr>
      </p:pic>
      <p:pic>
        <p:nvPicPr>
          <p:cNvPr id="12" name="Picture 11" descr="Sanger High School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377" y="3296238"/>
            <a:ext cx="482725" cy="3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8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L10609_pap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2" r="10219"/>
          <a:stretch/>
        </p:blipFill>
        <p:spPr>
          <a:xfrm rot="16200000">
            <a:off x="2000251" y="-2000249"/>
            <a:ext cx="5143500" cy="9143998"/>
          </a:xfrm>
          <a:prstGeom prst="rect">
            <a:avLst/>
          </a:prstGeom>
        </p:spPr>
      </p:pic>
      <p:pic>
        <p:nvPicPr>
          <p:cNvPr id="5" name="Picture 4" descr="Ag_Temp_1_lower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1379132">
            <a:off x="1072311" y="1910031"/>
            <a:ext cx="6930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Avenir Heavy"/>
              </a:rPr>
              <a:t>What classes are required for a 2-year college degree?</a:t>
            </a:r>
            <a:endParaRPr lang="en-US" sz="4000" b="1" dirty="0">
              <a:latin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45545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1241</TotalTime>
  <Words>663</Words>
  <Application>Microsoft Office PowerPoint</Application>
  <PresentationFormat>On-screen Show (16:9)</PresentationFormat>
  <Paragraphs>169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Clarity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rollmac</dc:creator>
  <cp:lastModifiedBy>Aldrich, Kamber</cp:lastModifiedBy>
  <cp:revision>86</cp:revision>
  <cp:lastPrinted>2014-02-20T02:13:42Z</cp:lastPrinted>
  <dcterms:created xsi:type="dcterms:W3CDTF">2014-02-06T18:25:20Z</dcterms:created>
  <dcterms:modified xsi:type="dcterms:W3CDTF">2014-02-24T23:42:19Z</dcterms:modified>
</cp:coreProperties>
</file>